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501" r:id="rId2"/>
    <p:sldId id="574" r:id="rId3"/>
    <p:sldId id="571" r:id="rId4"/>
    <p:sldId id="579" r:id="rId5"/>
    <p:sldId id="580" r:id="rId6"/>
    <p:sldId id="581" r:id="rId7"/>
    <p:sldId id="582" r:id="rId8"/>
    <p:sldId id="583" r:id="rId9"/>
    <p:sldId id="575" r:id="rId10"/>
    <p:sldId id="576" r:id="rId11"/>
    <p:sldId id="577" r:id="rId12"/>
    <p:sldId id="578" r:id="rId13"/>
    <p:sldId id="306" r:id="rId14"/>
    <p:sldId id="392" r:id="rId15"/>
    <p:sldId id="639" r:id="rId16"/>
    <p:sldId id="584" r:id="rId17"/>
    <p:sldId id="657" r:id="rId18"/>
    <p:sldId id="658" r:id="rId19"/>
    <p:sldId id="659" r:id="rId20"/>
    <p:sldId id="585" r:id="rId21"/>
    <p:sldId id="587" r:id="rId22"/>
    <p:sldId id="586" r:id="rId23"/>
    <p:sldId id="588" r:id="rId24"/>
    <p:sldId id="590" r:id="rId25"/>
    <p:sldId id="591" r:id="rId26"/>
    <p:sldId id="592" r:id="rId27"/>
    <p:sldId id="593" r:id="rId28"/>
    <p:sldId id="594" r:id="rId29"/>
    <p:sldId id="598" r:id="rId30"/>
    <p:sldId id="600" r:id="rId31"/>
    <p:sldId id="601" r:id="rId32"/>
    <p:sldId id="602" r:id="rId33"/>
    <p:sldId id="607" r:id="rId34"/>
    <p:sldId id="660" r:id="rId35"/>
    <p:sldId id="661" r:id="rId36"/>
    <p:sldId id="609" r:id="rId37"/>
    <p:sldId id="610" r:id="rId38"/>
    <p:sldId id="662" r:id="rId39"/>
    <p:sldId id="665" r:id="rId40"/>
    <p:sldId id="666" r:id="rId41"/>
    <p:sldId id="663" r:id="rId42"/>
    <p:sldId id="664" r:id="rId43"/>
    <p:sldId id="604" r:id="rId44"/>
    <p:sldId id="606" r:id="rId45"/>
    <p:sldId id="611" r:id="rId46"/>
    <p:sldId id="619" r:id="rId47"/>
    <p:sldId id="620" r:id="rId48"/>
    <p:sldId id="640" r:id="rId49"/>
    <p:sldId id="641" r:id="rId50"/>
    <p:sldId id="642" r:id="rId51"/>
    <p:sldId id="643" r:id="rId52"/>
    <p:sldId id="644" r:id="rId53"/>
    <p:sldId id="645" r:id="rId54"/>
    <p:sldId id="646" r:id="rId55"/>
    <p:sldId id="647" r:id="rId56"/>
    <p:sldId id="648" r:id="rId57"/>
    <p:sldId id="649" r:id="rId58"/>
    <p:sldId id="650" r:id="rId59"/>
    <p:sldId id="651" r:id="rId60"/>
    <p:sldId id="652" r:id="rId61"/>
    <p:sldId id="653" r:id="rId62"/>
    <p:sldId id="654" r:id="rId63"/>
    <p:sldId id="655" r:id="rId64"/>
    <p:sldId id="656" r:id="rId65"/>
    <p:sldId id="331" r:id="rId6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  <a:srgbClr val="008000"/>
    <a:srgbClr val="521B93"/>
    <a:srgbClr val="0432FF"/>
    <a:srgbClr val="FF9300"/>
    <a:srgbClr val="FF2600"/>
    <a:srgbClr val="011893"/>
    <a:srgbClr val="1769B5"/>
    <a:srgbClr val="797979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8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7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FB450-3C2F-444B-9D8A-00853E938C60}" type="datetimeFigureOut">
              <a:rPr lang="es-ES_tradnl" smtClean="0"/>
              <a:t>3/4/20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8BF0D-A6A6-FD4D-A9E6-5DEC166F13E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7344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21189-4162-4095-A72D-97D1D0A4C38F}" type="datetime1">
              <a:rPr lang="es-CL" smtClean="0"/>
              <a:t>03-04-20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0936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73A9-F609-4366-8CB2-D4C393F6FD2B}" type="datetime1">
              <a:rPr lang="es-CL" smtClean="0"/>
              <a:t>03-04-20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4626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3A19F-DB7A-441A-B859-6E2BBEF27AD9}" type="datetime1">
              <a:rPr lang="es-CL" smtClean="0"/>
              <a:t>03-04-20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336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7803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304801" y="-13915"/>
            <a:ext cx="10972420" cy="6885849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Shape 37"/>
          <p:cNvSpPr/>
          <p:nvPr/>
        </p:nvSpPr>
        <p:spPr>
          <a:xfrm>
            <a:off x="1" y="-13915"/>
            <a:ext cx="10972420" cy="6885849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117800" y="1191333"/>
            <a:ext cx="7098800" cy="64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117667" y="2006600"/>
            <a:ext cx="7098800" cy="3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▸"/>
              <a:defRPr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463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C988-3886-4209-952F-6F2351060C4F}" type="datetime1">
              <a:rPr lang="es-CL" smtClean="0"/>
              <a:t>03-04-20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2385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F90-380B-4198-AAB4-EFE3F7E59A8E}" type="datetime1">
              <a:rPr lang="es-CL" smtClean="0"/>
              <a:t>03-04-20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6195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B498-9DDE-410B-8204-6F21FFA6E274}" type="datetime1">
              <a:rPr lang="es-CL" smtClean="0"/>
              <a:t>03-04-20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7754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F5E6-CD69-49CD-B7D6-2AEC969E30DA}" type="datetime1">
              <a:rPr lang="es-CL" smtClean="0"/>
              <a:t>03-04-20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1783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C499-432E-4F9C-A348-9F1EBD53816F}" type="datetime1">
              <a:rPr lang="es-CL" smtClean="0"/>
              <a:t>03-04-20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5183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2564-0253-46B2-8B97-04702F236E08}" type="datetime1">
              <a:rPr lang="es-CL" smtClean="0"/>
              <a:t>03-04-20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094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5F27-AD8C-4F52-BAB6-7A4ECCF43A56}" type="datetime1">
              <a:rPr lang="es-CL" smtClean="0"/>
              <a:t>03-04-20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793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418ED-4B89-441E-BDE8-0FDAD45DABC3}" type="datetime1">
              <a:rPr lang="es-CL" smtClean="0"/>
              <a:t>03-04-20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733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BC72F-1C79-4B24-AFC2-4A1995B30CAF}" type="datetime1">
              <a:rPr lang="es-CL" smtClean="0"/>
              <a:t>03-04-20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72148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file:////commons.wikimedia.org/wiki/File:Sodium-hydride-3D-vdW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1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AEEBA65-F4E6-CA4F-BCBC-89B74A2B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2FEAD50-8169-2A4C-BC8F-25773685C2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203" y="2673904"/>
            <a:ext cx="4686300" cy="3076504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C07EAD5-FC5E-2E4B-AE10-02C4AEEA5AD5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5. Nomenclatura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A940F8C-4F20-414C-8D1B-3F1BBC7287E0}"/>
              </a:ext>
            </a:extLst>
          </p:cNvPr>
          <p:cNvSpPr txBox="1"/>
          <p:nvPr/>
        </p:nvSpPr>
        <p:spPr>
          <a:xfrm>
            <a:off x="812436" y="605952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3733515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D295648-3F96-A049-A137-C91E0178E85D}"/>
              </a:ext>
            </a:extLst>
          </p:cNvPr>
          <p:cNvSpPr/>
          <p:nvPr/>
        </p:nvSpPr>
        <p:spPr>
          <a:xfrm>
            <a:off x="581254" y="761312"/>
            <a:ext cx="9213295" cy="4208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charset="2"/>
              <a:buChar char="ü"/>
            </a:pP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los iones monoatómicos la carga del ion corresponde con el estado de oxidación del átomo.</a:t>
            </a:r>
          </a:p>
          <a:p>
            <a:pPr marL="285750" indent="-285750" algn="just">
              <a:lnSpc>
                <a:spcPct val="150000"/>
              </a:lnSpc>
              <a:buFont typeface="Wingdings" charset="2"/>
              <a:buChar char="ü"/>
            </a:pPr>
            <a:endParaRPr lang="es-MX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MX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Ejemplos</a:t>
            </a:r>
            <a:r>
              <a:rPr lang="es-MX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 </a:t>
            </a: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el ion Cl</a:t>
            </a:r>
            <a:r>
              <a:rPr lang="es-MX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el átomo de cloro está en estado de oxidación 1</a:t>
            </a:r>
            <a:r>
              <a:rPr lang="es-MX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en tanto que en el Fe</a:t>
            </a:r>
            <a:r>
              <a:rPr lang="es-MX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3+</a:t>
            </a: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el átomo de hierro se encuentra en estado de oxidación 3</a:t>
            </a:r>
            <a:r>
              <a:rPr lang="es-MX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s-MX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charset="2"/>
              <a:buChar char="ü"/>
            </a:pP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estado de oxidación de átomos de hidrógeno en los compuestos es 1+, salvo en el caso de los hidruros metálicos que es 1</a:t>
            </a:r>
            <a:r>
              <a:rPr lang="es-MX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7111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11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515C221-CC7B-D349-BDB4-179E758AD949}"/>
              </a:ext>
            </a:extLst>
          </p:cNvPr>
          <p:cNvSpPr/>
          <p:nvPr/>
        </p:nvSpPr>
        <p:spPr>
          <a:xfrm>
            <a:off x="219780" y="1405092"/>
            <a:ext cx="9237760" cy="2823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charset="2"/>
              <a:buChar char="ü"/>
            </a:pP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estado de oxidación de los átomos de los elementos alcalinos en sus compuestos es 1</a:t>
            </a:r>
            <a:r>
              <a:rPr lang="es-MX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en tanto que el de los alcalinotérreos es 2</a:t>
            </a:r>
            <a:r>
              <a:rPr lang="es-MX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Wingdings" charset="2"/>
              <a:buChar char="ü"/>
            </a:pPr>
            <a:endParaRPr lang="es-MX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charset="2"/>
              <a:buChar char="ü"/>
            </a:pP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estado de oxidación de átomos de oxígeno en los compuestos generalmente es 2</a:t>
            </a:r>
            <a:r>
              <a:rPr lang="es-MX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 Pero en el grupo peróxido a los dos átomos de O se les asigna el estado de oxidación 1</a:t>
            </a:r>
            <a:r>
              <a:rPr lang="es-MX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5038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aphicFrame>
        <p:nvGraphicFramePr>
          <p:cNvPr id="5" name="Group 776">
            <a:extLst>
              <a:ext uri="{FF2B5EF4-FFF2-40B4-BE49-F238E27FC236}">
                <a16:creationId xmlns:a16="http://schemas.microsoft.com/office/drawing/2014/main" id="{81D67E05-905F-B443-A7E8-93659458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676025"/>
              </p:ext>
            </p:extLst>
          </p:nvPr>
        </p:nvGraphicFramePr>
        <p:xfrm>
          <a:off x="488624" y="834983"/>
          <a:ext cx="4604237" cy="5566410"/>
        </p:xfrm>
        <a:graphic>
          <a:graphicData uri="http://schemas.openxmlformats.org/drawingml/2006/table">
            <a:tbl>
              <a:tblPr/>
              <a:tblGrid>
                <a:gridCol w="1284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6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Elementos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Estado de oxidación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1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(1A)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H*, Li, Na, K, </a:t>
                      </a:r>
                      <a:r>
                        <a:rPr kumimoji="0" lang="pt-P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Rb</a:t>
                      </a:r>
                      <a:r>
                        <a:rPr kumimoji="0" lang="pt-P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, </a:t>
                      </a:r>
                      <a:r>
                        <a:rPr kumimoji="0" lang="pt-P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Cs</a:t>
                      </a:r>
                      <a:r>
                        <a:rPr kumimoji="0" lang="pt-P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, Fr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1+,(1-)*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2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(2A)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Be, Mg, Ca, Sr, Ba, Ra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2+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6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(6B)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Cr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2+,3+,6+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7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(7B)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Mn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2+,3+,4+,6+</a:t>
                      </a: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,</a:t>
                      </a:r>
                      <a:r>
                        <a:rPr kumimoji="0" lang="es-E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7+</a:t>
                      </a:r>
                      <a:endParaRPr kumimoji="0" lang="pt-PT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8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(8B)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Fe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2+,3+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9 (8B)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10 (8B)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Ni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7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Pd, Pt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2+,4+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9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11 (1B)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Cu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Ag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Au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1+,2+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1+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1+,3+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" name="Group 764">
            <a:extLst>
              <a:ext uri="{FF2B5EF4-FFF2-40B4-BE49-F238E27FC236}">
                <a16:creationId xmlns:a16="http://schemas.microsoft.com/office/drawing/2014/main" id="{AECA6470-E90C-5F4D-995D-013A0BC10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724572"/>
              </p:ext>
            </p:extLst>
          </p:nvPr>
        </p:nvGraphicFramePr>
        <p:xfrm>
          <a:off x="5219528" y="792479"/>
          <a:ext cx="5845214" cy="5273041"/>
        </p:xfrm>
        <a:graphic>
          <a:graphicData uri="http://schemas.openxmlformats.org/drawingml/2006/table">
            <a:tbl>
              <a:tblPr/>
              <a:tblGrid>
                <a:gridCol w="1336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9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9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3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Elementos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Estado de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 oxidación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12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(2B)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Zn, Cd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Hg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2+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1+,2+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7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13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(3A)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Al, Ga, In, Tl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3+,3-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3+</a:t>
                      </a:r>
                      <a:endParaRPr kumimoji="0" lang="en-GB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26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14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(4A)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Ge, Sn, Pb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2+,4+,4-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(2+),4-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2+,4+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26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15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(5A)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P, As, Sb, 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Bi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1+,2+,3+,4+,5+,3-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3-,3-,5+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3+,5+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26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16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(6A)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S, Se, Te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(Po)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2-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2+,4+,6+,2-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2+, 4+,6+,2-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3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17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(7A)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Cl, Br, I, (At)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-1-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1+,3+,5+,7+,1-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3">
            <a:extLst>
              <a:ext uri="{FF2B5EF4-FFF2-40B4-BE49-F238E27FC236}">
                <a16:creationId xmlns:a16="http://schemas.microsoft.com/office/drawing/2014/main" id="{2E760BB6-59AA-134F-B469-3E686E3A9504}"/>
              </a:ext>
            </a:extLst>
          </p:cNvPr>
          <p:cNvSpPr txBox="1"/>
          <p:nvPr/>
        </p:nvSpPr>
        <p:spPr>
          <a:xfrm>
            <a:off x="1828800" y="132951"/>
            <a:ext cx="6313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Estados</a:t>
            </a:r>
            <a:r>
              <a:rPr lang="en-U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</a:t>
            </a:r>
            <a:r>
              <a:rPr lang="en-U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Oxidación</a:t>
            </a:r>
            <a:endParaRPr lang="en-US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971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13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2027436" y="2931560"/>
            <a:ext cx="7780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Ejercicios </a:t>
            </a:r>
          </a:p>
        </p:txBody>
      </p:sp>
      <p:grpSp>
        <p:nvGrpSpPr>
          <p:cNvPr id="4" name="Shape 257">
            <a:extLst>
              <a:ext uri="{FF2B5EF4-FFF2-40B4-BE49-F238E27FC236}">
                <a16:creationId xmlns:a16="http://schemas.microsoft.com/office/drawing/2014/main" id="{04B9F9FE-CAD3-B543-8CDF-E1698D657268}"/>
              </a:ext>
            </a:extLst>
          </p:cNvPr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5" name="Shape 258">
              <a:extLst>
                <a:ext uri="{FF2B5EF4-FFF2-40B4-BE49-F238E27FC236}">
                  <a16:creationId xmlns:a16="http://schemas.microsoft.com/office/drawing/2014/main" id="{3E8DF75F-16CC-044D-B3EB-21E22FDE5D7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Shape 259">
              <a:extLst>
                <a:ext uri="{FF2B5EF4-FFF2-40B4-BE49-F238E27FC236}">
                  <a16:creationId xmlns:a16="http://schemas.microsoft.com/office/drawing/2014/main" id="{00E51DBF-8113-B84A-A35D-3F18272B4179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Shape 260">
              <a:extLst>
                <a:ext uri="{FF2B5EF4-FFF2-40B4-BE49-F238E27FC236}">
                  <a16:creationId xmlns:a16="http://schemas.microsoft.com/office/drawing/2014/main" id="{05CBC384-9B02-6C47-A556-79B0CE94ACE9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261">
              <a:extLst>
                <a:ext uri="{FF2B5EF4-FFF2-40B4-BE49-F238E27FC236}">
                  <a16:creationId xmlns:a16="http://schemas.microsoft.com/office/drawing/2014/main" id="{7CB79486-E909-DD4B-8865-6C314698F68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262">
              <a:extLst>
                <a:ext uri="{FF2B5EF4-FFF2-40B4-BE49-F238E27FC236}">
                  <a16:creationId xmlns:a16="http://schemas.microsoft.com/office/drawing/2014/main" id="{BAF265E0-CBE6-4040-907F-05F1F377C216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263">
              <a:extLst>
                <a:ext uri="{FF2B5EF4-FFF2-40B4-BE49-F238E27FC236}">
                  <a16:creationId xmlns:a16="http://schemas.microsoft.com/office/drawing/2014/main" id="{86187FDB-D2A0-B342-A64D-09F3799BCEDF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264">
              <a:extLst>
                <a:ext uri="{FF2B5EF4-FFF2-40B4-BE49-F238E27FC236}">
                  <a16:creationId xmlns:a16="http://schemas.microsoft.com/office/drawing/2014/main" id="{82924474-FA90-8C42-A57C-5842FE291D36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Shape 265">
              <a:extLst>
                <a:ext uri="{FF2B5EF4-FFF2-40B4-BE49-F238E27FC236}">
                  <a16:creationId xmlns:a16="http://schemas.microsoft.com/office/drawing/2014/main" id="{D426B43C-121B-804D-A231-BA36FA3616A2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Shape 266">
              <a:extLst>
                <a:ext uri="{FF2B5EF4-FFF2-40B4-BE49-F238E27FC236}">
                  <a16:creationId xmlns:a16="http://schemas.microsoft.com/office/drawing/2014/main" id="{00D2FF67-53FB-234F-B3A8-8CFDF5C33ECF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Shape 267">
              <a:extLst>
                <a:ext uri="{FF2B5EF4-FFF2-40B4-BE49-F238E27FC236}">
                  <a16:creationId xmlns:a16="http://schemas.microsoft.com/office/drawing/2014/main" id="{3F48E860-50C8-9B4E-B0BD-C55D0C2FE270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Shape 268">
              <a:extLst>
                <a:ext uri="{FF2B5EF4-FFF2-40B4-BE49-F238E27FC236}">
                  <a16:creationId xmlns:a16="http://schemas.microsoft.com/office/drawing/2014/main" id="{AC1A6B39-DB16-724E-A189-8011253BEA2F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99CD3962-A5A0-C64A-8119-D3E86C56A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706" y="135466"/>
            <a:ext cx="2116765" cy="10583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DBED360-1EDA-D847-BAB3-A5A1331DD505}"/>
              </a:ext>
            </a:extLst>
          </p:cNvPr>
          <p:cNvSpPr txBox="1"/>
          <p:nvPr/>
        </p:nvSpPr>
        <p:spPr>
          <a:xfrm>
            <a:off x="4553318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5. Nomenclatura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409F5D4-DDE1-2A43-B2DD-56E9B9705764}"/>
              </a:ext>
            </a:extLst>
          </p:cNvPr>
          <p:cNvSpPr txBox="1"/>
          <p:nvPr/>
        </p:nvSpPr>
        <p:spPr>
          <a:xfrm>
            <a:off x="715451" y="605952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3758980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14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38" y="245730"/>
            <a:ext cx="8991799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.-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Determine el estado o número de oxidación del átomo subrayado.</a:t>
            </a:r>
          </a:p>
        </p:txBody>
      </p:sp>
      <p:sp>
        <p:nvSpPr>
          <p:cNvPr id="29" name="5 Rectángulo redondeado">
            <a:extLst>
              <a:ext uri="{FF2B5EF4-FFF2-40B4-BE49-F238E27FC236}">
                <a16:creationId xmlns:a16="http://schemas.microsoft.com/office/drawing/2014/main" id="{FA8EE177-16C4-F743-958F-A321B4E44971}"/>
              </a:ext>
            </a:extLst>
          </p:cNvPr>
          <p:cNvSpPr/>
          <p:nvPr/>
        </p:nvSpPr>
        <p:spPr>
          <a:xfrm>
            <a:off x="311768" y="2235923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endParaRPr lang="es-PE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2" name="6 Rectángulo redondeado">
            <a:extLst>
              <a:ext uri="{FF2B5EF4-FFF2-40B4-BE49-F238E27FC236}">
                <a16:creationId xmlns:a16="http://schemas.microsoft.com/office/drawing/2014/main" id="{D88CE1E5-2626-7146-858E-1D1F61D312DC}"/>
              </a:ext>
            </a:extLst>
          </p:cNvPr>
          <p:cNvSpPr/>
          <p:nvPr/>
        </p:nvSpPr>
        <p:spPr>
          <a:xfrm>
            <a:off x="5302190" y="3818271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K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Cr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7</a:t>
            </a:r>
            <a:endParaRPr lang="es-PE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4" name="7 Rectángulo redondeado">
            <a:extLst>
              <a:ext uri="{FF2B5EF4-FFF2-40B4-BE49-F238E27FC236}">
                <a16:creationId xmlns:a16="http://schemas.microsoft.com/office/drawing/2014/main" id="{BD538BBA-194A-6C49-82AE-D9ED61C9619E}"/>
              </a:ext>
            </a:extLst>
          </p:cNvPr>
          <p:cNvSpPr/>
          <p:nvPr/>
        </p:nvSpPr>
        <p:spPr>
          <a:xfrm>
            <a:off x="7260449" y="4575786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Fe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endParaRPr lang="es-PE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5" name="8 Rectángulo redondeado">
            <a:extLst>
              <a:ext uri="{FF2B5EF4-FFF2-40B4-BE49-F238E27FC236}">
                <a16:creationId xmlns:a16="http://schemas.microsoft.com/office/drawing/2014/main" id="{9E731D55-F54B-634D-A99B-C6DF624EB808}"/>
              </a:ext>
            </a:extLst>
          </p:cNvPr>
          <p:cNvSpPr/>
          <p:nvPr/>
        </p:nvSpPr>
        <p:spPr>
          <a:xfrm>
            <a:off x="1747132" y="3044654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</a:t>
            </a: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Mn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endParaRPr lang="es-PE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6" name="9 Rectángulo redondeado">
            <a:extLst>
              <a:ext uri="{FF2B5EF4-FFF2-40B4-BE49-F238E27FC236}">
                <a16:creationId xmlns:a16="http://schemas.microsoft.com/office/drawing/2014/main" id="{982B6C5E-2975-9D4C-A2C7-6AB7A94A3A55}"/>
              </a:ext>
            </a:extLst>
          </p:cNvPr>
          <p:cNvSpPr/>
          <p:nvPr/>
        </p:nvSpPr>
        <p:spPr>
          <a:xfrm>
            <a:off x="1392945" y="4641294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PE" sz="2400" b="1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-1</a:t>
            </a:r>
            <a:endParaRPr lang="es-PE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9" name="5 Rectángulo redondeado">
            <a:extLst>
              <a:ext uri="{FF2B5EF4-FFF2-40B4-BE49-F238E27FC236}">
                <a16:creationId xmlns:a16="http://schemas.microsoft.com/office/drawing/2014/main" id="{093AB801-1E19-CD4B-B685-F2F1E96518CF}"/>
              </a:ext>
            </a:extLst>
          </p:cNvPr>
          <p:cNvSpPr/>
          <p:nvPr/>
        </p:nvSpPr>
        <p:spPr>
          <a:xfrm>
            <a:off x="2233745" y="1575777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</a:t>
            </a: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</a:p>
        </p:txBody>
      </p:sp>
      <p:sp>
        <p:nvSpPr>
          <p:cNvPr id="40" name="5 Rectángulo redondeado">
            <a:extLst>
              <a:ext uri="{FF2B5EF4-FFF2-40B4-BE49-F238E27FC236}">
                <a16:creationId xmlns:a16="http://schemas.microsoft.com/office/drawing/2014/main" id="{3F992D95-F129-C743-8D18-9EC0C0F836D2}"/>
              </a:ext>
            </a:extLst>
          </p:cNvPr>
          <p:cNvSpPr/>
          <p:nvPr/>
        </p:nvSpPr>
        <p:spPr>
          <a:xfrm>
            <a:off x="3566868" y="2632686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lang="es-PE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1" name="5 Rectángulo redondeado">
            <a:extLst>
              <a:ext uri="{FF2B5EF4-FFF2-40B4-BE49-F238E27FC236}">
                <a16:creationId xmlns:a16="http://schemas.microsoft.com/office/drawing/2014/main" id="{B3191C47-2CC2-5545-BE36-D128807269CC}"/>
              </a:ext>
            </a:extLst>
          </p:cNvPr>
          <p:cNvSpPr/>
          <p:nvPr/>
        </p:nvSpPr>
        <p:spPr>
          <a:xfrm>
            <a:off x="5656859" y="2414468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</a:t>
            </a:r>
            <a:r>
              <a:rPr lang="es-PE" sz="2400" b="1" u="sng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lang="es-PE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2" name="5 Rectángulo redondeado">
            <a:extLst>
              <a:ext uri="{FF2B5EF4-FFF2-40B4-BE49-F238E27FC236}">
                <a16:creationId xmlns:a16="http://schemas.microsoft.com/office/drawing/2014/main" id="{4FB2990C-AD86-DF40-8C7B-041E51533AC4}"/>
              </a:ext>
            </a:extLst>
          </p:cNvPr>
          <p:cNvSpPr/>
          <p:nvPr/>
        </p:nvSpPr>
        <p:spPr>
          <a:xfrm>
            <a:off x="3403786" y="3944356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u="sng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endParaRPr lang="es-PE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3" name="5 Rectángulo redondeado">
            <a:extLst>
              <a:ext uri="{FF2B5EF4-FFF2-40B4-BE49-F238E27FC236}">
                <a16:creationId xmlns:a16="http://schemas.microsoft.com/office/drawing/2014/main" id="{344710AA-41F6-8245-B875-347B56AD1B1C}"/>
              </a:ext>
            </a:extLst>
          </p:cNvPr>
          <p:cNvSpPr/>
          <p:nvPr/>
        </p:nvSpPr>
        <p:spPr>
          <a:xfrm>
            <a:off x="7169746" y="3315312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PE" sz="2400" b="1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2-</a:t>
            </a:r>
          </a:p>
        </p:txBody>
      </p:sp>
      <p:sp>
        <p:nvSpPr>
          <p:cNvPr id="44" name="5 Rectángulo redondeado">
            <a:extLst>
              <a:ext uri="{FF2B5EF4-FFF2-40B4-BE49-F238E27FC236}">
                <a16:creationId xmlns:a16="http://schemas.microsoft.com/office/drawing/2014/main" id="{DC19AD25-367C-2D45-9DE9-881AC8C0802C}"/>
              </a:ext>
            </a:extLst>
          </p:cNvPr>
          <p:cNvSpPr/>
          <p:nvPr/>
        </p:nvSpPr>
        <p:spPr>
          <a:xfrm>
            <a:off x="4916673" y="1486156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Al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(OH)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endParaRPr lang="es-PE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5" name="5 Rectángulo redondeado">
            <a:extLst>
              <a:ext uri="{FF2B5EF4-FFF2-40B4-BE49-F238E27FC236}">
                <a16:creationId xmlns:a16="http://schemas.microsoft.com/office/drawing/2014/main" id="{5FE72E81-51D1-9D46-81F5-810F8721CCCE}"/>
              </a:ext>
            </a:extLst>
          </p:cNvPr>
          <p:cNvSpPr/>
          <p:nvPr/>
        </p:nvSpPr>
        <p:spPr>
          <a:xfrm>
            <a:off x="767038" y="5837849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endParaRPr lang="es-PE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6" name="5 Rectángulo redondeado">
            <a:extLst>
              <a:ext uri="{FF2B5EF4-FFF2-40B4-BE49-F238E27FC236}">
                <a16:creationId xmlns:a16="http://schemas.microsoft.com/office/drawing/2014/main" id="{2F0BA7A4-120A-0C43-9E63-843D8E9A8E0F}"/>
              </a:ext>
            </a:extLst>
          </p:cNvPr>
          <p:cNvSpPr/>
          <p:nvPr/>
        </p:nvSpPr>
        <p:spPr>
          <a:xfrm>
            <a:off x="3117174" y="5323936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endParaRPr lang="es-PE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7" name="5 Rectángulo redondeado">
            <a:extLst>
              <a:ext uri="{FF2B5EF4-FFF2-40B4-BE49-F238E27FC236}">
                <a16:creationId xmlns:a16="http://schemas.microsoft.com/office/drawing/2014/main" id="{898E7DB1-1371-8743-9BA8-C37E3E85E2E8}"/>
              </a:ext>
            </a:extLst>
          </p:cNvPr>
          <p:cNvSpPr/>
          <p:nvPr/>
        </p:nvSpPr>
        <p:spPr>
          <a:xfrm>
            <a:off x="7251247" y="6090261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</a:t>
            </a:r>
          </a:p>
        </p:txBody>
      </p:sp>
      <p:sp>
        <p:nvSpPr>
          <p:cNvPr id="48" name="5 Rectángulo redondeado">
            <a:extLst>
              <a:ext uri="{FF2B5EF4-FFF2-40B4-BE49-F238E27FC236}">
                <a16:creationId xmlns:a16="http://schemas.microsoft.com/office/drawing/2014/main" id="{E37A0969-4401-3346-A25C-BE4CDFE84404}"/>
              </a:ext>
            </a:extLst>
          </p:cNvPr>
          <p:cNvSpPr/>
          <p:nvPr/>
        </p:nvSpPr>
        <p:spPr>
          <a:xfrm>
            <a:off x="4323311" y="6218053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lang="es-PE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9" name="5 Rectángulo redondeado">
            <a:extLst>
              <a:ext uri="{FF2B5EF4-FFF2-40B4-BE49-F238E27FC236}">
                <a16:creationId xmlns:a16="http://schemas.microsoft.com/office/drawing/2014/main" id="{6B54284C-780C-1840-BF4F-867C63DD797D}"/>
              </a:ext>
            </a:extLst>
          </p:cNvPr>
          <p:cNvSpPr/>
          <p:nvPr/>
        </p:nvSpPr>
        <p:spPr>
          <a:xfrm>
            <a:off x="5161256" y="5323936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K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</a:p>
        </p:txBody>
      </p:sp>
      <p:sp>
        <p:nvSpPr>
          <p:cNvPr id="50" name="5 Rectángulo redondeado">
            <a:extLst>
              <a:ext uri="{FF2B5EF4-FFF2-40B4-BE49-F238E27FC236}">
                <a16:creationId xmlns:a16="http://schemas.microsoft.com/office/drawing/2014/main" id="{372B77EB-6140-B140-BEDA-BBDA37CCD0C8}"/>
              </a:ext>
            </a:extLst>
          </p:cNvPr>
          <p:cNvSpPr/>
          <p:nvPr/>
        </p:nvSpPr>
        <p:spPr>
          <a:xfrm>
            <a:off x="234245" y="3736384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endParaRPr lang="es-PE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1" name="5 Rectángulo redondeado">
            <a:extLst>
              <a:ext uri="{FF2B5EF4-FFF2-40B4-BE49-F238E27FC236}">
                <a16:creationId xmlns:a16="http://schemas.microsoft.com/office/drawing/2014/main" id="{31F20C1B-D80F-AE43-9302-82CCB5E6531E}"/>
              </a:ext>
            </a:extLst>
          </p:cNvPr>
          <p:cNvSpPr/>
          <p:nvPr/>
        </p:nvSpPr>
        <p:spPr>
          <a:xfrm>
            <a:off x="7517329" y="2350105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</a:p>
        </p:txBody>
      </p:sp>
    </p:spTree>
    <p:extLst>
      <p:ext uri="{BB962C8B-B14F-4D97-AF65-F5344CB8AC3E}">
        <p14:creationId xmlns:p14="http://schemas.microsoft.com/office/powerpoint/2010/main" val="3305850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15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AEEBA65-F4E6-CA4F-BCBC-89B74A2B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2FEAD50-8169-2A4C-BC8F-25773685C2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203" y="2673904"/>
            <a:ext cx="4686300" cy="3076504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C07EAD5-FC5E-2E4B-AE10-02C4AEEA5AD5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5. Nomenclatura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A940F8C-4F20-414C-8D1B-3F1BBC7287E0}"/>
              </a:ext>
            </a:extLst>
          </p:cNvPr>
          <p:cNvSpPr txBox="1"/>
          <p:nvPr/>
        </p:nvSpPr>
        <p:spPr>
          <a:xfrm>
            <a:off x="812436" y="605952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3943722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16</a:t>
            </a:fld>
            <a:endParaRPr lang="es-CL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60E9459-52EA-4B1D-BB8E-13032C0D23C2}"/>
              </a:ext>
            </a:extLst>
          </p:cNvPr>
          <p:cNvSpPr txBox="1"/>
          <p:nvPr/>
        </p:nvSpPr>
        <p:spPr>
          <a:xfrm>
            <a:off x="601880" y="535957"/>
            <a:ext cx="5826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Tipos de Nomenclatura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C624BD-5B9F-492B-9616-DC502B633F2A}"/>
              </a:ext>
            </a:extLst>
          </p:cNvPr>
          <p:cNvSpPr txBox="1"/>
          <p:nvPr/>
        </p:nvSpPr>
        <p:spPr>
          <a:xfrm>
            <a:off x="1869778" y="1880740"/>
            <a:ext cx="63476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5">
                  <a:lumMod val="75000"/>
                </a:schemeClr>
              </a:buClr>
              <a:buFont typeface="Wingdings" pitchFamily="2" charset="2"/>
              <a:buChar char="ü"/>
            </a:pPr>
            <a:r>
              <a:rPr lang="es-CL" sz="3200" dirty="0">
                <a:solidFill>
                  <a:srgbClr val="521B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Nomenclatura Sistemática</a:t>
            </a:r>
          </a:p>
          <a:p>
            <a:pPr marL="342900" indent="-342900">
              <a:buClr>
                <a:schemeClr val="accent5">
                  <a:lumMod val="75000"/>
                </a:schemeClr>
              </a:buClr>
              <a:buFont typeface="Wingdings" pitchFamily="2" charset="2"/>
              <a:buChar char="ü"/>
            </a:pPr>
            <a:endParaRPr lang="es-CL" sz="32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342900" indent="-342900">
              <a:buClr>
                <a:schemeClr val="accent5">
                  <a:lumMod val="75000"/>
                </a:schemeClr>
              </a:buClr>
              <a:buFont typeface="Wingdings" pitchFamily="2" charset="2"/>
              <a:buChar char="ü"/>
            </a:pPr>
            <a:r>
              <a:rPr lang="es-CL" sz="32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Nomenclatura de Stock</a:t>
            </a:r>
          </a:p>
          <a:p>
            <a:pPr marL="342900" indent="-342900">
              <a:buClr>
                <a:schemeClr val="accent5">
                  <a:lumMod val="75000"/>
                </a:schemeClr>
              </a:buClr>
              <a:buFont typeface="Wingdings" pitchFamily="2" charset="2"/>
              <a:buChar char="ü"/>
            </a:pPr>
            <a:endParaRPr lang="es-CL" sz="32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342900" indent="-342900">
              <a:buClr>
                <a:schemeClr val="accent5">
                  <a:lumMod val="75000"/>
                </a:schemeClr>
              </a:buClr>
              <a:buFont typeface="Wingdings" pitchFamily="2" charset="2"/>
              <a:buChar char="ü"/>
            </a:pPr>
            <a:r>
              <a:rPr lang="es-CL" sz="32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Nomenclatura Tradicional</a:t>
            </a:r>
          </a:p>
        </p:txBody>
      </p:sp>
    </p:spTree>
    <p:extLst>
      <p:ext uri="{BB962C8B-B14F-4D97-AF65-F5344CB8AC3E}">
        <p14:creationId xmlns:p14="http://schemas.microsoft.com/office/powerpoint/2010/main" val="3912755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9D1804A-290C-4351-8FBE-348051109F7F}"/>
              </a:ext>
            </a:extLst>
          </p:cNvPr>
          <p:cNvSpPr/>
          <p:nvPr/>
        </p:nvSpPr>
        <p:spPr>
          <a:xfrm>
            <a:off x="1757880" y="300727"/>
            <a:ext cx="73825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F0000"/>
              </a:buClr>
            </a:pPr>
            <a:r>
              <a:rPr lang="es-CL" sz="2800" b="1" dirty="0">
                <a:solidFill>
                  <a:srgbClr val="521B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Nomenclatura Sistemática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8C66166-650A-4E8D-8AF0-EF45586017EA}"/>
              </a:ext>
            </a:extLst>
          </p:cNvPr>
          <p:cNvSpPr txBox="1"/>
          <p:nvPr/>
        </p:nvSpPr>
        <p:spPr>
          <a:xfrm>
            <a:off x="404378" y="1539459"/>
            <a:ext cx="3507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 utilizan prefijos griegos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7E0AE02-D34D-478A-957B-4909248C3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754" y="1539459"/>
            <a:ext cx="6544888" cy="421641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71F4484-439E-4CB6-A7F5-EB03F14C03CE}"/>
              </a:ext>
            </a:extLst>
          </p:cNvPr>
          <p:cNvSpPr txBox="1"/>
          <p:nvPr/>
        </p:nvSpPr>
        <p:spPr>
          <a:xfrm>
            <a:off x="228358" y="2655081"/>
            <a:ext cx="483366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Si resulta innecesario, el prefijo </a:t>
            </a:r>
            <a:r>
              <a:rPr lang="es-C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mono-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puede omitirse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buClr>
                <a:srgbClr val="FF0000"/>
              </a:buClr>
            </a:pP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 </a:t>
            </a:r>
          </a:p>
          <a:p>
            <a:pPr>
              <a:buClr>
                <a:srgbClr val="FF0000"/>
              </a:buClr>
            </a:pPr>
            <a:endParaRPr lang="es-CL" sz="20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buClr>
                <a:srgbClr val="FF0000"/>
              </a:buClr>
            </a:pPr>
            <a:r>
              <a:rPr lang="es-CL" sz="20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CuO</a:t>
            </a:r>
            <a:r>
              <a:rPr lang="es-CL" sz="20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monóxido de </a:t>
            </a:r>
            <a:r>
              <a:rPr lang="es-CL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mono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cobre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es-CL" sz="20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buClr>
                <a:srgbClr val="FF0000"/>
              </a:buClr>
            </a:pPr>
            <a:r>
              <a:rPr lang="es-CL" sz="20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monóxido de cobre </a:t>
            </a:r>
          </a:p>
        </p:txBody>
      </p:sp>
    </p:spTree>
    <p:extLst>
      <p:ext uri="{BB962C8B-B14F-4D97-AF65-F5344CB8AC3E}">
        <p14:creationId xmlns:p14="http://schemas.microsoft.com/office/powerpoint/2010/main" val="3598756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ED50B6C-6614-4399-9D8B-1BCE6B3707BD}"/>
              </a:ext>
            </a:extLst>
          </p:cNvPr>
          <p:cNvSpPr/>
          <p:nvPr/>
        </p:nvSpPr>
        <p:spPr>
          <a:xfrm>
            <a:off x="2056301" y="537565"/>
            <a:ext cx="73825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F0000"/>
              </a:buClr>
            </a:pPr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Nomenclatura de Stock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8E33FE7-5E5C-49CC-ADA2-7C43D7F29A9E}"/>
              </a:ext>
            </a:extLst>
          </p:cNvPr>
          <p:cNvSpPr txBox="1"/>
          <p:nvPr/>
        </p:nvSpPr>
        <p:spPr>
          <a:xfrm>
            <a:off x="323360" y="1592694"/>
            <a:ext cx="10106515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valencia del elemento se indica en números romanos y entre paréntesis inmediatamente después del nombre.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Si en el compuesto interviene un elemento cuya valencia es única, es innecesario indicarla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8B1121-DF04-46FB-92AA-0CC0E35D1751}"/>
              </a:ext>
            </a:extLst>
          </p:cNvPr>
          <p:cNvSpPr/>
          <p:nvPr/>
        </p:nvSpPr>
        <p:spPr>
          <a:xfrm>
            <a:off x="2629615" y="4449698"/>
            <a:ext cx="484299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FF0000"/>
              </a:buClr>
            </a:pPr>
            <a:r>
              <a:rPr 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</a:t>
            </a:r>
            <a:r>
              <a:rPr lang="es-CL" sz="24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pPr lvl="0">
              <a:buClr>
                <a:srgbClr val="FF0000"/>
              </a:buClr>
            </a:pPr>
            <a:r>
              <a:rPr lang="es-CL" sz="24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  </a:t>
            </a:r>
            <a:r>
              <a:rPr lang="es-CL" sz="24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Cs</a:t>
            </a:r>
            <a:r>
              <a:rPr lang="es-CL" sz="2400" baseline="-25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sz="24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cesio </a:t>
            </a:r>
            <a:r>
              <a:rPr lang="es-CL" sz="24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(I)</a:t>
            </a:r>
          </a:p>
          <a:p>
            <a:pPr lvl="0">
              <a:buClr>
                <a:srgbClr val="FF0000"/>
              </a:buClr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lvl="0">
              <a:buClr>
                <a:srgbClr val="FF0000"/>
              </a:buClr>
            </a:pPr>
            <a:r>
              <a:rPr lang="es-CL" sz="240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  </a:t>
            </a:r>
            <a:r>
              <a:rPr lang="es-CL" sz="24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Cs</a:t>
            </a:r>
            <a:r>
              <a:rPr lang="es-CL" sz="2400" baseline="-25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sz="24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cesio </a:t>
            </a:r>
          </a:p>
        </p:txBody>
      </p:sp>
    </p:spTree>
    <p:extLst>
      <p:ext uri="{BB962C8B-B14F-4D97-AF65-F5344CB8AC3E}">
        <p14:creationId xmlns:p14="http://schemas.microsoft.com/office/powerpoint/2010/main" val="1088724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AD2E6FF-49DA-43EB-9584-413772A2E9E7}"/>
              </a:ext>
            </a:extLst>
          </p:cNvPr>
          <p:cNvSpPr/>
          <p:nvPr/>
        </p:nvSpPr>
        <p:spPr>
          <a:xfrm>
            <a:off x="2375891" y="308199"/>
            <a:ext cx="46746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FF0000"/>
              </a:buClr>
            </a:pPr>
            <a:r>
              <a:rPr lang="es-CL" sz="28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Nomenclatura Tradicional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8E9DA05-B3E3-4069-BC29-FCD228C4B317}"/>
              </a:ext>
            </a:extLst>
          </p:cNvPr>
          <p:cNvSpPr txBox="1"/>
          <p:nvPr/>
        </p:nvSpPr>
        <p:spPr>
          <a:xfrm>
            <a:off x="272532" y="1113441"/>
            <a:ext cx="9108535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 añaden sufijos (</a:t>
            </a:r>
            <a:r>
              <a:rPr lang="es-CL" sz="2000" b="1" i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oso, ico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o prefijos (</a:t>
            </a:r>
            <a:r>
              <a:rPr lang="es-CL" sz="2000" b="1" i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hipo, per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al nombre del elemento según el estado de oxidación en que se encuentre.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B8F6A4-F41F-4EFC-8929-CEAD2FB85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232" y="2146749"/>
            <a:ext cx="7136612" cy="455883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0692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9A4C63F-FD56-7548-A4EF-9584202A46F4}"/>
              </a:ext>
            </a:extLst>
          </p:cNvPr>
          <p:cNvSpPr/>
          <p:nvPr/>
        </p:nvSpPr>
        <p:spPr>
          <a:xfrm>
            <a:off x="131844" y="357696"/>
            <a:ext cx="10098154" cy="4424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¿Como se </a:t>
            </a:r>
            <a:r>
              <a:rPr lang="en-U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forman</a:t>
            </a:r>
            <a:r>
              <a:rPr lang="en-U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los </a:t>
            </a:r>
            <a:r>
              <a:rPr lang="en-U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compuestos</a:t>
            </a:r>
            <a:r>
              <a:rPr lang="en-U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?</a:t>
            </a:r>
          </a:p>
          <a:p>
            <a:pPr algn="just">
              <a:lnSpc>
                <a:spcPct val="150000"/>
              </a:lnSpc>
            </a:pPr>
            <a:endParaRPr lang="en-US" sz="28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Wingdings" charset="2"/>
              <a:buChar char="ü"/>
            </a:pP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 produce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por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compartir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o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transferir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electrones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entre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elementos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dentro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un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compuesto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Wingdings" charset="2"/>
              <a:buChar char="ü"/>
            </a:pPr>
            <a:endParaRPr lang="en-US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Wingdings" charset="2"/>
              <a:buChar char="ü"/>
            </a:pP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Mediante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uniones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entre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elementos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del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tipo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iónico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covalente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y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metalico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Wingdings" charset="2"/>
              <a:buChar char="ü"/>
            </a:pPr>
            <a:endParaRPr lang="en-US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Wingdings" charset="2"/>
              <a:buChar char="ü"/>
            </a:pP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Para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poder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formar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un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compuesto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es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necesario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conocer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el </a:t>
            </a:r>
            <a:r>
              <a:rPr lang="en-US" sz="2000" b="1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estado</a:t>
            </a:r>
            <a:r>
              <a:rPr lang="en-US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</a:t>
            </a:r>
            <a:r>
              <a:rPr lang="en-US" sz="2000" b="1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oxidación</a:t>
            </a:r>
            <a:r>
              <a:rPr lang="en-US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cada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elemento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CC2D5B7-F690-FB42-BF10-7B6291D3B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7" t="263" r="15040" b="5631"/>
          <a:stretch/>
        </p:blipFill>
        <p:spPr>
          <a:xfrm>
            <a:off x="7149914" y="4403921"/>
            <a:ext cx="3080084" cy="239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04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>
                <a:lnSpc>
                  <a:spcPct val="150000"/>
                </a:lnSpc>
              </a:pPr>
              <a:t>20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60016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lnSpc>
                <a:spcPct val="150000"/>
              </a:lnSpc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0CBAB4F4-3743-554F-85E5-50588229C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1640" y="4886328"/>
            <a:ext cx="1500188" cy="47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>
                <a:solidFill>
                  <a:srgbClr val="067DD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Ejemplo: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04B7336B-CD7C-8B46-A04E-677C3652A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720" y="993322"/>
            <a:ext cx="3635375" cy="3647280"/>
          </a:xfrm>
          <a:prstGeom prst="rect">
            <a:avLst/>
          </a:prstGeom>
          <a:noFill/>
          <a:ln w="25400" cmpd="sng">
            <a:solidFill>
              <a:srgbClr val="FF2F92">
                <a:alpha val="50000"/>
              </a:srgbClr>
            </a:solidFill>
            <a:miter lim="800000"/>
            <a:headEnd/>
            <a:tailEnd/>
          </a:ln>
        </p:spPr>
        <p:txBody>
          <a:bodyPr/>
          <a:lstStyle>
            <a:lvl1pPr marL="180975" indent="-1809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s-ES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Nomenclatura de Stock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Primero se nombra el tipo de molécula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Luego, el elemento menos electronegativo.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Estado de Oxidación del elemento menos electronegativo se señala entre paréntesis</a:t>
            </a:r>
            <a:r>
              <a:rPr lang="es-ES" sz="16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A8B897B0-DC70-B743-B197-F5F68746C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1710" y="494172"/>
            <a:ext cx="3888579" cy="4368907"/>
          </a:xfrm>
          <a:prstGeom prst="rect">
            <a:avLst/>
          </a:prstGeom>
          <a:noFill/>
          <a:ln w="25400">
            <a:solidFill>
              <a:srgbClr val="011893">
                <a:alpha val="50000"/>
              </a:srgbClr>
            </a:solidFill>
            <a:miter lim="800000"/>
            <a:headEnd/>
            <a:tailEnd/>
          </a:ln>
        </p:spPr>
        <p:txBody>
          <a:bodyPr/>
          <a:lstStyle>
            <a:lvl1pPr marL="180975" indent="-1809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s-ES" sz="20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Nomenclatura Sistemática</a:t>
            </a:r>
          </a:p>
          <a:p>
            <a:pPr marL="47625" indent="0" algn="just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Primero se nombra el tipo de molécula. </a:t>
            </a:r>
          </a:p>
          <a:p>
            <a:pPr marL="47625" indent="0" algn="just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Luego, el elemento menos electronegativo.</a:t>
            </a:r>
          </a:p>
          <a:p>
            <a:pPr marL="47625" indent="0" algn="just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 indica con un prefijo (mono, di,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etc.) el número de átomos de cada elemento.</a:t>
            </a:r>
          </a:p>
          <a:p>
            <a:pPr marL="47625" indent="0" algn="just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 se señala el estado de oxidación ni hay sufijo especial.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441C6AF2-17C5-C24F-B57E-916098F72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0904" y="1091676"/>
            <a:ext cx="3833812" cy="4724342"/>
          </a:xfrm>
          <a:prstGeom prst="rect">
            <a:avLst/>
          </a:prstGeom>
          <a:noFill/>
          <a:ln w="25400">
            <a:solidFill>
              <a:srgbClr val="008000">
                <a:alpha val="50000"/>
              </a:srgbClr>
            </a:solidFill>
            <a:miter lim="800000"/>
            <a:headEnd/>
            <a:tailEnd/>
          </a:ln>
        </p:spPr>
        <p:txBody>
          <a:bodyPr/>
          <a:lstStyle>
            <a:lvl1pPr marL="180975" indent="-1809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Nomenclatura Tradicional</a:t>
            </a:r>
          </a:p>
          <a:p>
            <a:pPr marL="9525" indent="-9525" algn="just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Tx/>
              <a:buChar char="•"/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Primero se nombra el tipo de molécula.</a:t>
            </a:r>
          </a:p>
          <a:p>
            <a:pPr marL="9525" indent="-9525" algn="just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Tx/>
              <a:buChar char="•"/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Luego el elemento menos electronegativo, con el sufijo asociado a su correspondiente estado de oxidación.</a:t>
            </a:r>
          </a:p>
          <a:p>
            <a:pPr marL="9525" indent="-9525" algn="just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Tx/>
              <a:buChar char="•"/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Para estados de oxidación negativos, el sufijo es </a:t>
            </a:r>
            <a:r>
              <a:rPr lang="es-ES" sz="1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URO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  <a:p>
            <a:pPr marL="9525" indent="-9525" algn="just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Tx/>
              <a:buChar char="•"/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Para estados de oxidación positivos, los más usados son</a:t>
            </a:r>
            <a:r>
              <a:rPr lang="es-ES" sz="1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ICO 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y </a:t>
            </a:r>
            <a:r>
              <a:rPr lang="es-ES" sz="1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OSO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9496A1C9-FA17-8C4B-B54C-D979E613C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8584" y="5202374"/>
            <a:ext cx="1320800" cy="68480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s-ES" sz="2800" dirty="0">
                <a:solidFill>
                  <a:srgbClr val="521B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Fe</a:t>
            </a:r>
            <a:r>
              <a:rPr lang="es-ES" sz="2800" baseline="-25000" dirty="0">
                <a:solidFill>
                  <a:srgbClr val="521B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800" dirty="0">
                <a:solidFill>
                  <a:srgbClr val="521B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800" baseline="-25000" dirty="0">
                <a:solidFill>
                  <a:srgbClr val="521B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D266282E-91E3-D945-B48B-9C34309A1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6767" y="6142853"/>
            <a:ext cx="2854328" cy="51552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s-ES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hierro (III)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AE36EAAA-5B57-9B4B-8076-9A8466E4D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8189" y="6147613"/>
            <a:ext cx="2184400" cy="51552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férrico</a:t>
            </a:r>
          </a:p>
        </p:txBody>
      </p:sp>
      <p:cxnSp>
        <p:nvCxnSpPr>
          <p:cNvPr id="14" name="AutoShape 13">
            <a:extLst>
              <a:ext uri="{FF2B5EF4-FFF2-40B4-BE49-F238E27FC236}">
                <a16:creationId xmlns:a16="http://schemas.microsoft.com/office/drawing/2014/main" id="{BEEBF6B5-71AA-864F-81A0-8133B018B45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033619" y="4321909"/>
            <a:ext cx="255676" cy="3315053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accent5">
                <a:lumMod val="75000"/>
              </a:schemeClr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14">
            <a:extLst>
              <a:ext uri="{FF2B5EF4-FFF2-40B4-BE49-F238E27FC236}">
                <a16:creationId xmlns:a16="http://schemas.microsoft.com/office/drawing/2014/main" id="{4DB4DFAF-6BB5-4A41-8393-F8D9F0450D4B}"/>
              </a:ext>
            </a:extLst>
          </p:cNvPr>
          <p:cNvCxnSpPr>
            <a:cxnSpLocks noChangeShapeType="1"/>
            <a:stCxn id="9" idx="2"/>
          </p:cNvCxnSpPr>
          <p:nvPr/>
        </p:nvCxnSpPr>
        <p:spPr bwMode="auto">
          <a:xfrm>
            <a:off x="5818984" y="5887177"/>
            <a:ext cx="0" cy="255676"/>
          </a:xfrm>
          <a:prstGeom prst="straightConnector1">
            <a:avLst/>
          </a:prstGeom>
          <a:noFill/>
          <a:ln w="2540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15">
            <a:extLst>
              <a:ext uri="{FF2B5EF4-FFF2-40B4-BE49-F238E27FC236}">
                <a16:creationId xmlns:a16="http://schemas.microsoft.com/office/drawing/2014/main" id="{85FBF626-D2AB-8042-95A2-1FC089344CA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7504469" y="4166113"/>
            <a:ext cx="260436" cy="3631405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accent5">
                <a:lumMod val="75000"/>
              </a:schemeClr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8" name="12 Rectángulo">
            <a:extLst>
              <a:ext uri="{FF2B5EF4-FFF2-40B4-BE49-F238E27FC236}">
                <a16:creationId xmlns:a16="http://schemas.microsoft.com/office/drawing/2014/main" id="{F2792415-79F6-304E-892E-262F98E09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20" y="105887"/>
            <a:ext cx="2876108" cy="47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Reglas de Nomenclatura</a:t>
            </a:r>
            <a:endParaRPr lang="es-CL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813241FC-D2D7-8147-8513-717223DB8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815" y="6178433"/>
            <a:ext cx="2700338" cy="515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s-ES" sz="20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Trióxido </a:t>
            </a:r>
            <a:r>
              <a:rPr lang="es-ES" sz="2000" b="1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dihierro</a:t>
            </a:r>
            <a:endParaRPr lang="es-ES" sz="2000" b="1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732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21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801C872-8996-1F4D-BED1-A24FF5327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79" y="414619"/>
            <a:ext cx="9239250" cy="460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s-E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Compuestos Binarios </a:t>
            </a:r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(formados por dos elementos)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endParaRPr lang="es-ES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s-ES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1.- Compuestos hidrogenados o hidruros</a:t>
            </a:r>
            <a:endParaRPr lang="es-ES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Formados por la combinación de cualquier elemento químico con hidrógeno.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endParaRPr lang="es-ES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s-ES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A.- Hidruros salinos o hidruros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endParaRPr lang="es-ES" b="1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Ejemplo: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s-ES" b="1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NaH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hidruro de sodio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CaH</a:t>
            </a:r>
            <a:r>
              <a:rPr lang="es-ES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</a:t>
            </a:r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hidruro de calcio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AlH</a:t>
            </a:r>
            <a:r>
              <a:rPr lang="es-ES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hidruro de aluminio</a:t>
            </a:r>
            <a:endParaRPr lang="es-ES" baseline="-25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endParaRPr lang="es-ES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Grupo IA                        Grupo IIA  (Be y Mg)           Grupo IIIA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endParaRPr lang="es-ES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8" name="Picture 9" descr="Sodium-hydride-3D-vdW.png">
            <a:hlinkClick r:id="rId3" action="ppaction://hlinkfile"/>
            <a:extLst>
              <a:ext uri="{FF2B5EF4-FFF2-40B4-BE49-F238E27FC236}">
                <a16:creationId xmlns:a16="http://schemas.microsoft.com/office/drawing/2014/main" id="{474EE20C-E773-2540-A94D-6B95B7D56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450" y="4552110"/>
            <a:ext cx="2426812" cy="224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Rectángulo">
            <a:extLst>
              <a:ext uri="{FF2B5EF4-FFF2-40B4-BE49-F238E27FC236}">
                <a16:creationId xmlns:a16="http://schemas.microsoft.com/office/drawing/2014/main" id="{2AC124BC-0B0A-F640-BC48-8D7FBBF5D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0296" y="6287758"/>
            <a:ext cx="230704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sz="1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Hidruro de sodio (</a:t>
            </a:r>
            <a:r>
              <a:rPr lang="es-ES" sz="1400" b="1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NaH</a:t>
            </a:r>
            <a:r>
              <a:rPr lang="es-ES" sz="1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</a:t>
            </a:r>
            <a:endParaRPr lang="es-CL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064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pPr/>
              <a:t>22</a:t>
            </a:fld>
            <a:endParaRPr lang="es-CL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ea typeface="Cambria Math" panose="02040503050406030204" pitchFamily="18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ea typeface="Cambria Math" panose="020405030504060302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58EE9621-CFFC-C648-8D81-00F7089AD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" y="630392"/>
            <a:ext cx="9075481" cy="360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s-ES" b="1" dirty="0">
                <a:solidFill>
                  <a:srgbClr val="008000"/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B.-  Hidrácidos.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endParaRPr lang="es-ES" b="1" dirty="0">
              <a:solidFill>
                <a:srgbClr val="008000"/>
              </a:solidFill>
              <a:latin typeface="Lucida Sans Unicode" panose="020B0602030504020204" pitchFamily="34" charset="0"/>
              <a:ea typeface="Cambria Math" panose="02040503050406030204" pitchFamily="18" charset="0"/>
              <a:cs typeface="Lucida Sans Unicode" panose="020B0602030504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Elementos grupo VIA (S, Se o Te = 2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-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) </a:t>
            </a: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ó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 grupo VIIA (F, Cl, Br, I = 1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-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Ejemplo: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H</a:t>
            </a:r>
            <a:r>
              <a:rPr lang="es-ES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2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S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                 sulfuro de hidrógeno o ácido sulfhídrico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H</a:t>
            </a:r>
            <a:r>
              <a:rPr lang="es-ES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2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Se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               </a:t>
            </a: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selenuro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 de hidrógeno o ácido </a:t>
            </a: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selenhídrico</a:t>
            </a: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ea typeface="Cambria Math" panose="02040503050406030204" pitchFamily="18" charset="0"/>
              <a:cs typeface="Lucida Sans Unicode" panose="020B0602030504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HF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                  fluoruro de hidrógeno o ácido fluorhídrico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923ACBB6-DFC8-1B4E-9854-24AD4B85F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069" y="4836319"/>
            <a:ext cx="49387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F2F92"/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Caso especial      HCN   ácido cianhídrico</a:t>
            </a:r>
          </a:p>
        </p:txBody>
      </p:sp>
      <p:pic>
        <p:nvPicPr>
          <p:cNvPr id="9" name="Picture 28" descr="hidracidos1">
            <a:extLst>
              <a:ext uri="{FF2B5EF4-FFF2-40B4-BE49-F238E27FC236}">
                <a16:creationId xmlns:a16="http://schemas.microsoft.com/office/drawing/2014/main" id="{96AB1AE6-F963-AC49-A14B-45FF494B9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838" y="4366387"/>
            <a:ext cx="2143950" cy="222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824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23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3EDB42B3-D400-CE45-A085-F21596B44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583" y="303525"/>
            <a:ext cx="7916863" cy="255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2.- Compuestos oxigenados u óxidos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Formados por la combinación de cualquier elemento químico con oxígeno.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Instrucciones IUPAC: nomenclatura STOCK.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a.- Óxidos metálicos : </a:t>
            </a:r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oxígeno + un metal</a:t>
            </a:r>
          </a:p>
        </p:txBody>
      </p:sp>
      <p:pic>
        <p:nvPicPr>
          <p:cNvPr id="7" name="Picture 31" descr="Cal-en-Terron">
            <a:extLst>
              <a:ext uri="{FF2B5EF4-FFF2-40B4-BE49-F238E27FC236}">
                <a16:creationId xmlns:a16="http://schemas.microsoft.com/office/drawing/2014/main" id="{6FDE8740-06C6-8A41-A4FF-C31CF2857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769" y="3524431"/>
            <a:ext cx="3024187" cy="247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32">
            <a:extLst>
              <a:ext uri="{FF2B5EF4-FFF2-40B4-BE49-F238E27FC236}">
                <a16:creationId xmlns:a16="http://schemas.microsoft.com/office/drawing/2014/main" id="{ADA1C7C5-FFBA-6C45-AEAE-AD11D0ECE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0412" y="6144423"/>
            <a:ext cx="251489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" sz="1400" dirty="0">
                <a:solidFill>
                  <a:schemeClr val="accent5">
                    <a:lumMod val="75000"/>
                  </a:schemeClr>
                </a:solidFill>
                <a:latin typeface="Comic Sans MS" charset="0"/>
              </a:rPr>
              <a:t>Cal viva (</a:t>
            </a:r>
            <a:r>
              <a:rPr lang="es-ES" sz="1400" dirty="0" err="1">
                <a:solidFill>
                  <a:schemeClr val="accent5">
                    <a:lumMod val="75000"/>
                  </a:schemeClr>
                </a:solidFill>
                <a:latin typeface="Comic Sans MS" charset="0"/>
              </a:rPr>
              <a:t>CaO</a:t>
            </a:r>
            <a:r>
              <a:rPr lang="es-ES" sz="1400" dirty="0">
                <a:solidFill>
                  <a:schemeClr val="accent5">
                    <a:lumMod val="75000"/>
                  </a:schemeClr>
                </a:solidFill>
                <a:latin typeface="Comic Sans MS" charset="0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s-ES" sz="1400" dirty="0">
                <a:solidFill>
                  <a:schemeClr val="accent5">
                    <a:lumMod val="75000"/>
                  </a:schemeClr>
                </a:solidFill>
                <a:latin typeface="Comic Sans MS" charset="0"/>
              </a:rPr>
              <a:t>Utilizado en la construcción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AE94BC-36B0-D644-943D-26898409A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624" y="3524431"/>
            <a:ext cx="3175000" cy="2374900"/>
          </a:xfrm>
          <a:prstGeom prst="rect">
            <a:avLst/>
          </a:prstGeom>
        </p:spPr>
      </p:pic>
      <p:sp>
        <p:nvSpPr>
          <p:cNvPr id="14" name="Text Box 32">
            <a:extLst>
              <a:ext uri="{FF2B5EF4-FFF2-40B4-BE49-F238E27FC236}">
                <a16:creationId xmlns:a16="http://schemas.microsoft.com/office/drawing/2014/main" id="{3A8B52E0-C3DF-9845-AF3F-4648C00BE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7674" y="6050601"/>
            <a:ext cx="251489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" sz="1400" dirty="0">
                <a:solidFill>
                  <a:schemeClr val="accent5">
                    <a:lumMod val="75000"/>
                  </a:schemeClr>
                </a:solidFill>
                <a:latin typeface="Comic Sans MS" charset="0"/>
              </a:rPr>
              <a:t>Óxido de Hierro (Fe</a:t>
            </a:r>
            <a:r>
              <a:rPr lang="es-ES" sz="1400" baseline="-25000" dirty="0">
                <a:solidFill>
                  <a:schemeClr val="accent5">
                    <a:lumMod val="75000"/>
                  </a:schemeClr>
                </a:solidFill>
                <a:latin typeface="Comic Sans MS" charset="0"/>
              </a:rPr>
              <a:t>2</a:t>
            </a:r>
            <a:r>
              <a:rPr lang="es-ES" sz="1400" dirty="0">
                <a:solidFill>
                  <a:schemeClr val="accent5">
                    <a:lumMod val="75000"/>
                  </a:schemeClr>
                </a:solidFill>
                <a:latin typeface="Comic Sans MS" charset="0"/>
              </a:rPr>
              <a:t>O</a:t>
            </a:r>
            <a:r>
              <a:rPr lang="es-ES" sz="1400" baseline="-25000" dirty="0">
                <a:solidFill>
                  <a:schemeClr val="accent5">
                    <a:lumMod val="75000"/>
                  </a:schemeClr>
                </a:solidFill>
                <a:latin typeface="Comic Sans MS" charset="0"/>
              </a:rPr>
              <a:t>3</a:t>
            </a:r>
            <a:r>
              <a:rPr lang="es-ES" sz="1400" dirty="0">
                <a:solidFill>
                  <a:schemeClr val="accent5">
                    <a:lumMod val="75000"/>
                  </a:schemeClr>
                </a:solidFill>
                <a:latin typeface="Comic Sans MS" charset="0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s-ES" sz="1400" dirty="0">
                <a:solidFill>
                  <a:schemeClr val="accent5">
                    <a:lumMod val="75000"/>
                  </a:schemeClr>
                </a:solidFill>
                <a:latin typeface="Comic Sans MS" charset="0"/>
              </a:rPr>
              <a:t>Producto de la corrosión </a:t>
            </a:r>
          </a:p>
        </p:txBody>
      </p:sp>
    </p:spTree>
    <p:extLst>
      <p:ext uri="{BB962C8B-B14F-4D97-AF65-F5344CB8AC3E}">
        <p14:creationId xmlns:p14="http://schemas.microsoft.com/office/powerpoint/2010/main" val="4198075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33659" y="6333200"/>
            <a:ext cx="858341" cy="524800"/>
          </a:xfrm>
        </p:spPr>
        <p:txBody>
          <a:bodyPr/>
          <a:lstStyle/>
          <a:p>
            <a:fld id="{00000000-1234-1234-1234-123412341234}" type="slidenum">
              <a:rPr lang="es-CL" sz="2000" smtClean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24</a:t>
            </a:fld>
            <a:endParaRPr lang="es-CL" sz="200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4166" y="0"/>
            <a:ext cx="2483468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252688" y="-194829"/>
            <a:ext cx="216733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1219170">
              <a:defRPr/>
            </a:pP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5 Rectángulo">
            <a:extLst>
              <a:ext uri="{FF2B5EF4-FFF2-40B4-BE49-F238E27FC236}">
                <a16:creationId xmlns:a16="http://schemas.microsoft.com/office/drawing/2014/main" id="{7225F26A-776F-F347-961E-2F251EECC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666" y="317191"/>
            <a:ext cx="8617854" cy="26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 </a:t>
            </a:r>
          </a:p>
          <a:p>
            <a:pPr eaLnBrk="1" hangingPunct="1"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cobre (I)        </a:t>
            </a: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CuO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cobre (II)</a:t>
            </a:r>
          </a:p>
          <a:p>
            <a:pPr eaLnBrk="1" hangingPunct="1"/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/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PbO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plomo (II)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PbO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plomo (IV)</a:t>
            </a:r>
          </a:p>
          <a:p>
            <a:pPr eaLnBrk="1" hangingPunct="1"/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Para óxidos con estado de oxidación atípicos es conveniente utilizar prefijos griegos. El prefijo mono es generalmente omitido.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A2992EC-7320-F54D-8A6F-865D0A8AF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32" b="9265"/>
          <a:stretch/>
        </p:blipFill>
        <p:spPr>
          <a:xfrm>
            <a:off x="7495743" y="4130156"/>
            <a:ext cx="4696257" cy="266996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1055D0A-DFD7-9045-ADF3-436D5FED911F}"/>
              </a:ext>
            </a:extLst>
          </p:cNvPr>
          <p:cNvSpPr/>
          <p:nvPr/>
        </p:nvSpPr>
        <p:spPr>
          <a:xfrm>
            <a:off x="464666" y="3186180"/>
            <a:ext cx="80371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Pb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trióxido de diplomo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Pb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tetróxido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triplomo</a:t>
            </a:r>
            <a:endParaRPr lang="es-ES" sz="2000" b="1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DF7DFE2B-3447-3840-96C9-DD29F10D9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013" y="3982949"/>
            <a:ext cx="30346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AR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Prefijos utilizados</a:t>
            </a:r>
            <a:endParaRPr lang="es-ES" sz="20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F7228E74-B948-F448-8A90-E165DB3F2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595" y="4557196"/>
            <a:ext cx="188875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1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mono-	        1</a:t>
            </a:r>
          </a:p>
          <a:p>
            <a:pPr eaLnBrk="1" hangingPunct="1">
              <a:spcBef>
                <a:spcPct val="50000"/>
              </a:spcBef>
            </a:pPr>
            <a:r>
              <a:rPr lang="es-AR" sz="1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di-	        2</a:t>
            </a:r>
          </a:p>
          <a:p>
            <a:pPr eaLnBrk="1" hangingPunct="1">
              <a:spcBef>
                <a:spcPct val="50000"/>
              </a:spcBef>
            </a:pPr>
            <a:r>
              <a:rPr lang="es-AR" sz="1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tri-                 3</a:t>
            </a:r>
          </a:p>
          <a:p>
            <a:pPr eaLnBrk="1" hangingPunct="1">
              <a:spcBef>
                <a:spcPct val="50000"/>
              </a:spcBef>
            </a:pPr>
            <a:r>
              <a:rPr lang="es-AR" sz="1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tetra-	        4</a:t>
            </a:r>
          </a:p>
          <a:p>
            <a:pPr eaLnBrk="1" hangingPunct="1">
              <a:spcBef>
                <a:spcPct val="50000"/>
              </a:spcBef>
            </a:pPr>
            <a:r>
              <a:rPr lang="es-AR" sz="1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penta-	        5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ED772239-2E35-C749-B5FA-E8FBCEB12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1916" y="4593464"/>
            <a:ext cx="188875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1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hexa-	        6</a:t>
            </a:r>
          </a:p>
          <a:p>
            <a:pPr eaLnBrk="1" hangingPunct="1">
              <a:spcBef>
                <a:spcPct val="50000"/>
              </a:spcBef>
            </a:pPr>
            <a:r>
              <a:rPr lang="es-AR" sz="1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hepta-	        7</a:t>
            </a:r>
          </a:p>
          <a:p>
            <a:pPr eaLnBrk="1" hangingPunct="1">
              <a:spcBef>
                <a:spcPct val="50000"/>
              </a:spcBef>
            </a:pPr>
            <a:r>
              <a:rPr lang="es-AR" sz="1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octa-	        8</a:t>
            </a:r>
          </a:p>
          <a:p>
            <a:pPr eaLnBrk="1" hangingPunct="1">
              <a:spcBef>
                <a:spcPct val="50000"/>
              </a:spcBef>
            </a:pPr>
            <a:r>
              <a:rPr lang="es-AR" sz="1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ene-	        9</a:t>
            </a:r>
          </a:p>
          <a:p>
            <a:pPr eaLnBrk="1" hangingPunct="1">
              <a:spcBef>
                <a:spcPct val="50000"/>
              </a:spcBef>
            </a:pPr>
            <a:r>
              <a:rPr lang="es-AR" sz="1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deca-	      10</a:t>
            </a:r>
            <a:endParaRPr lang="es-ES" sz="16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081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25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3016688-2159-8C4B-8E01-4C064B70D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91" y="357201"/>
            <a:ext cx="8109459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B.- Óxidos no metálicos o anhídridos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 oxígeno + un  NO metal</a:t>
            </a: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Ejemplo: </a:t>
            </a:r>
          </a:p>
          <a:p>
            <a:pPr algn="just" eaLnBrk="1" hangingPunct="1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carbono (IV)  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cloro (I)</a:t>
            </a:r>
          </a:p>
          <a:p>
            <a:pPr algn="just" eaLnBrk="1" hangingPunct="1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cloro (III)       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cloro (V)</a:t>
            </a:r>
          </a:p>
          <a:p>
            <a:pPr algn="just" eaLnBrk="1" hangingPunct="1"/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 eaLnBrk="1" hangingPunct="1"/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Para óxidos  no metálicos con estado de oxidación atípicos es conveniente utilizar prefijos griegos. </a:t>
            </a:r>
          </a:p>
          <a:p>
            <a:pPr algn="just" eaLnBrk="1" hangingPunct="1"/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 eaLnBrk="1" hangingPunct="1"/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tetróxido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diyodo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Br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8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octaóxido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tribromo</a:t>
            </a:r>
            <a:endParaRPr lang="es-ES" sz="2000" b="1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/>
            <a:endParaRPr lang="es-ES" sz="2000" dirty="0">
              <a:latin typeface="Comic Sans MS" charset="0"/>
            </a:endParaRPr>
          </a:p>
        </p:txBody>
      </p:sp>
      <p:sp>
        <p:nvSpPr>
          <p:cNvPr id="9" name="Text Box 29">
            <a:extLst>
              <a:ext uri="{FF2B5EF4-FFF2-40B4-BE49-F238E27FC236}">
                <a16:creationId xmlns:a16="http://schemas.microsoft.com/office/drawing/2014/main" id="{5A820DDA-B659-6A47-8049-B8755164A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0076" y="5916599"/>
            <a:ext cx="3384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Comic Sans MS" charset="0"/>
              </a:rPr>
              <a:t>CO</a:t>
            </a:r>
            <a:r>
              <a:rPr lang="es-ES" sz="1600" baseline="-25000" dirty="0">
                <a:solidFill>
                  <a:schemeClr val="accent5">
                    <a:lumMod val="75000"/>
                  </a:schemeClr>
                </a:solidFill>
                <a:latin typeface="Comic Sans MS" charset="0"/>
              </a:rPr>
              <a:t>2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Comic Sans MS" charset="0"/>
              </a:rPr>
              <a:t>. Utilizado como agente extintor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E01A55-30F2-FD44-8EF4-BD406E9FB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211"/>
          <a:stretch/>
        </p:blipFill>
        <p:spPr>
          <a:xfrm>
            <a:off x="5064951" y="3762234"/>
            <a:ext cx="2592387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5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26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219373D4-1A4B-B94E-9CDE-791F16521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087" y="397246"/>
            <a:ext cx="9164088" cy="3285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 los óxidos ácidos se les llamaba anhídridos.</a:t>
            </a:r>
          </a:p>
          <a:p>
            <a:pPr eaLnBrk="1" hangingPunct="1">
              <a:lnSpc>
                <a:spcPct val="150000"/>
              </a:lnSpc>
            </a:pP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Como los no metales presentan más de un estado de oxidación, se les nombraba:</a:t>
            </a:r>
          </a:p>
          <a:p>
            <a:pPr eaLnBrk="1" hangingPunct="1">
              <a:lnSpc>
                <a:spcPct val="150000"/>
              </a:lnSpc>
            </a:pP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anhídrido hipo-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cloroso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anhídrido 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-oso</a:t>
            </a:r>
          </a:p>
          <a:p>
            <a:pPr eaLnBrk="1" hangingPunct="1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anhídrido 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clor-ico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7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anhídrido per-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clór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ico</a:t>
            </a:r>
            <a:endParaRPr lang="es-ES" sz="2000" b="1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727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27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DFF14984-5C9B-B442-A467-0C37539E0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24" y="152412"/>
            <a:ext cx="9510966" cy="297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C.- Peróxidos: contienen el ion O</a:t>
            </a:r>
            <a:r>
              <a:rPr lang="es-ES" sz="2000" b="1" baseline="-25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 </a:t>
            </a:r>
            <a:r>
              <a:rPr lang="es-ES" sz="2000" b="1" baseline="30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2-</a:t>
            </a:r>
            <a:endParaRPr lang="es-ES" sz="2000" b="1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Combinación de un óxido básico y oxígeno. Son compuestos que contienen el ion peróxido, 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2-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por lo tanto en estos compuestos el oxígeno presenta estado de oxidación 1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 Se nombran como peróxido de….(el metal correspondiente). Generalmente se comportan como sustancias oxidantes.</a:t>
            </a:r>
          </a:p>
        </p:txBody>
      </p:sp>
      <p:pic>
        <p:nvPicPr>
          <p:cNvPr id="8" name="Picture 30" descr="ANd9GcQZ5uN3OIYpAHsfO9NkofwKdBPFQB70U4S3526RKy_4bmoDmvWOagvIzFE-">
            <a:extLst>
              <a:ext uri="{FF2B5EF4-FFF2-40B4-BE49-F238E27FC236}">
                <a16:creationId xmlns:a16="http://schemas.microsoft.com/office/drawing/2014/main" id="{B4D22F9A-7AD6-4842-8986-BAB50C6AF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585" y="3155758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21 Rectángulo">
            <a:extLst>
              <a:ext uri="{FF2B5EF4-FFF2-40B4-BE49-F238E27FC236}">
                <a16:creationId xmlns:a16="http://schemas.microsoft.com/office/drawing/2014/main" id="{5B5530B6-D1EA-9045-8D2C-7CBFB6A0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472" y="5298883"/>
            <a:ext cx="4197349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Metal generalmente pertenece a </a:t>
            </a:r>
          </a:p>
          <a:p>
            <a:pPr algn="ctr"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familia IA o IIA </a:t>
            </a:r>
          </a:p>
        </p:txBody>
      </p:sp>
    </p:spTree>
    <p:extLst>
      <p:ext uri="{BB962C8B-B14F-4D97-AF65-F5344CB8AC3E}">
        <p14:creationId xmlns:p14="http://schemas.microsoft.com/office/powerpoint/2010/main" val="343829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28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0C47EFB-4B7C-9649-BE87-C8F78D43A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" y="549275"/>
            <a:ext cx="101473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Ejemplo: </a:t>
            </a:r>
          </a:p>
          <a:p>
            <a:pPr eaLnBrk="1" hangingPunct="1"/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/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K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peróxido de potasio    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peróxido de sodio</a:t>
            </a:r>
          </a:p>
          <a:p>
            <a:pPr eaLnBrk="1" hangingPunct="1"/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/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BaO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peróxido de bario       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peróxido de calcio</a:t>
            </a:r>
          </a:p>
          <a:p>
            <a:pPr eaLnBrk="1" hangingPunct="1"/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/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/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/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D.- 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Superóxido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y ozónidos: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contienen el ion 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y el ion 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(K, Rb, Cs, NH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</a:p>
          <a:p>
            <a:pPr eaLnBrk="1" hangingPunct="1"/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/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Ejemplo:</a:t>
            </a:r>
          </a:p>
          <a:p>
            <a:pPr eaLnBrk="1" hangingPunct="1"/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/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KO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superóxido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potasio    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</a:t>
            </a:r>
            <a:r>
              <a:rPr lang="es-ES" sz="2000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superóxido</a:t>
            </a: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sodio</a:t>
            </a:r>
          </a:p>
          <a:p>
            <a:pPr eaLnBrk="1" hangingPunct="1"/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/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CsO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ozónido de cesio</a:t>
            </a:r>
            <a:endParaRPr lang="es-ES" b="1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536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29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A4C40C8E-361C-924E-9B1D-DF90C09A3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13" y="561202"/>
            <a:ext cx="8774361" cy="4862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3.- Sales de hidrácidos y compuestos Covalentes.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Formadas por un catión metálico y un anión monoatómico.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Derivadas de los hidrácidos (grupo VIA y VIIA) reemplazando él o los hidrógenos, por un metal.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Ejemplo: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NaI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yoduro de sodio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(HI)     </a:t>
            </a: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CsCl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cloruro de cesio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</a:t>
            </a: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HCl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AlI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yoduro de aluminio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(HI)     CaBr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bromuro de calcio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</a:t>
            </a: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HBr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BaTe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teluro de bario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(H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Te)     </a:t>
            </a: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FeS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sulfuro de hierro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(H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S)</a:t>
            </a:r>
          </a:p>
          <a:p>
            <a:pPr eaLnBrk="1" hangingPunct="1"/>
            <a:r>
              <a:rPr lang="es-ES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</a:t>
            </a:r>
          </a:p>
        </p:txBody>
      </p:sp>
      <p:pic>
        <p:nvPicPr>
          <p:cNvPr id="9" name="Picture 27" descr="salbinaria">
            <a:extLst>
              <a:ext uri="{FF2B5EF4-FFF2-40B4-BE49-F238E27FC236}">
                <a16:creationId xmlns:a16="http://schemas.microsoft.com/office/drawing/2014/main" id="{547C1506-AAD4-AF4A-8F08-688E16E30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068" y="4183096"/>
            <a:ext cx="2257676" cy="215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4 Rectángulo">
            <a:extLst>
              <a:ext uri="{FF2B5EF4-FFF2-40B4-BE49-F238E27FC236}">
                <a16:creationId xmlns:a16="http://schemas.microsoft.com/office/drawing/2014/main" id="{3018662E-C5AE-4447-8D3B-0F47B8604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213" y="5112844"/>
            <a:ext cx="8977312" cy="113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GaN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nitruro de galio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(H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N)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FeS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disulfuro de hierro  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Al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hexacloruro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dialuminio</a:t>
            </a:r>
            <a:endParaRPr lang="es-ES" sz="2000" b="1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541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5" name="CuadroTexto 5">
            <a:extLst>
              <a:ext uri="{FF2B5EF4-FFF2-40B4-BE49-F238E27FC236}">
                <a16:creationId xmlns:a16="http://schemas.microsoft.com/office/drawing/2014/main" id="{3C369547-6353-854E-A743-6ECC390CCA52}"/>
              </a:ext>
            </a:extLst>
          </p:cNvPr>
          <p:cNvSpPr txBox="1"/>
          <p:nvPr/>
        </p:nvSpPr>
        <p:spPr>
          <a:xfrm>
            <a:off x="410601" y="336623"/>
            <a:ext cx="8617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¿Cómo se pueden nombrar los compuesto químicos?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48C4F701-02DC-2E45-84B2-C792B7280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36898" y="2185454"/>
            <a:ext cx="6755702" cy="37218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50AB1E2-CA9B-6A48-AB3B-A7504863E4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06" r="45412"/>
          <a:stretch/>
        </p:blipFill>
        <p:spPr>
          <a:xfrm>
            <a:off x="420382" y="1600248"/>
            <a:ext cx="3443790" cy="459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8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EDAF63C-5EC2-FB4D-AF74-87AAACA82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18" y="132951"/>
            <a:ext cx="8091487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Compuestos ternarios.</a:t>
            </a:r>
          </a:p>
          <a:p>
            <a:pPr eaLnBrk="1" hangingPunct="1">
              <a:spcBef>
                <a:spcPct val="50000"/>
              </a:spcBef>
            </a:pPr>
            <a:endParaRPr lang="es-ES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s-ES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1.- Hidróxidos. (metal + uno o más grupos OH</a:t>
            </a:r>
            <a:r>
              <a:rPr lang="es-ES" sz="2000" b="1" baseline="30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lang="es-ES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EB0ACC9D-623E-6043-A764-623235D31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18" y="2065615"/>
            <a:ext cx="9072563" cy="2685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Son compuestos formados por un metal y uno o más grupos hidroxilo (OH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). Se generan a partir de óxidos básicos y agua, por ejemplo, </a:t>
            </a:r>
          </a:p>
          <a:p>
            <a:pPr algn="ctr">
              <a:lnSpc>
                <a:spcPct val="150000"/>
              </a:lnSpc>
              <a:spcBef>
                <a:spcPct val="50000"/>
              </a:spcBef>
            </a:pPr>
            <a:endParaRPr lang="es-ES" sz="28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s-ES" sz="28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</a:t>
            </a:r>
            <a:r>
              <a:rPr lang="es-ES" sz="28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8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 + H</a:t>
            </a:r>
            <a:r>
              <a:rPr lang="es-ES" sz="28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8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 </a:t>
            </a:r>
            <a:r>
              <a:rPr lang="es-ES" sz="28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charset="0"/>
              </a:rPr>
              <a:t> 2Na</a:t>
            </a:r>
            <a:r>
              <a:rPr lang="es-ES" sz="28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charset="0"/>
              </a:rPr>
              <a:t>+</a:t>
            </a:r>
            <a:r>
              <a:rPr lang="es-ES" sz="28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charset="0"/>
              </a:rPr>
              <a:t>+2OH</a:t>
            </a:r>
            <a:r>
              <a:rPr lang="es-ES" sz="28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charset="0"/>
              </a:rPr>
              <a:t>-</a:t>
            </a:r>
            <a:endParaRPr lang="es-ES" sz="2800" baseline="30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0" name="Picture 33" descr="ANd9GcRdfnyb0_HYdforKKSLpnokHCe0ojXGGan4HRIrVKleFm_CIrGp">
            <a:extLst>
              <a:ext uri="{FF2B5EF4-FFF2-40B4-BE49-F238E27FC236}">
                <a16:creationId xmlns:a16="http://schemas.microsoft.com/office/drawing/2014/main" id="{7E61509C-4CE9-C246-AFA3-10AB9172D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762234"/>
            <a:ext cx="123825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34">
            <a:extLst>
              <a:ext uri="{FF2B5EF4-FFF2-40B4-BE49-F238E27FC236}">
                <a16:creationId xmlns:a16="http://schemas.microsoft.com/office/drawing/2014/main" id="{B3F7722B-DB68-AB4A-A107-9784D28D7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8424" y="5467804"/>
            <a:ext cx="436721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Soda cáustica (</a:t>
            </a:r>
            <a:r>
              <a:rPr lang="es-ES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NaOH</a:t>
            </a:r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). Utilizado en la fabricación de papel, tejidos y detergentes.</a:t>
            </a:r>
          </a:p>
        </p:txBody>
      </p:sp>
    </p:spTree>
    <p:extLst>
      <p:ext uri="{BB962C8B-B14F-4D97-AF65-F5344CB8AC3E}">
        <p14:creationId xmlns:p14="http://schemas.microsoft.com/office/powerpoint/2010/main" val="2006751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31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69A35A70-0786-AE42-A69A-B76EC7FB6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420" y="474440"/>
            <a:ext cx="9658859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Ejemplos: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Ca(OH)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de calcio         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KOH    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de potasio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NaOH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de sodio         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Fe(OH)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de hierro (III)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Mn(OH)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de manganeso (II)</a:t>
            </a:r>
          </a:p>
          <a:p>
            <a:pPr eaLnBrk="1" hangingPunct="1">
              <a:spcBef>
                <a:spcPct val="50000"/>
              </a:spcBef>
            </a:pP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995662A-E121-544B-9ECB-9AB29353945A}"/>
              </a:ext>
            </a:extLst>
          </p:cNvPr>
          <p:cNvSpPr txBox="1"/>
          <p:nvPr/>
        </p:nvSpPr>
        <p:spPr>
          <a:xfrm>
            <a:off x="3435178" y="4300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27910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93ABE418-152C-7C49-9F5C-4AF8BF931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75" y="382958"/>
            <a:ext cx="8208963" cy="374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2.- Sales de amonio derivadas de hidrácidos.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Derivadas de los hidrácidos (grupo VIA y VIIA) reemplazando él o los hidrógenos, por el grupo amonio (NH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).</a:t>
            </a:r>
          </a:p>
          <a:p>
            <a:pPr eaLnBrk="1" hangingPunct="1">
              <a:lnSpc>
                <a:spcPct val="150000"/>
              </a:lnSpc>
            </a:pP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Ejemplos: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NH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      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cloruro de amonio (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HCl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    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(NH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    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sulfuro de amonio (H</a:t>
            </a:r>
            <a:r>
              <a:rPr lang="es-ES" sz="2000" b="1" baseline="-25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S)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DD35690-6BD6-1D48-BF39-E59A1E525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8606" y="1921114"/>
            <a:ext cx="43481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Aniones monoatómicos comunes</a:t>
            </a:r>
            <a:endParaRPr lang="es-ES"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aphicFrame>
        <p:nvGraphicFramePr>
          <p:cNvPr id="7" name="Group 109">
            <a:extLst>
              <a:ext uri="{FF2B5EF4-FFF2-40B4-BE49-F238E27FC236}">
                <a16:creationId xmlns:a16="http://schemas.microsoft.com/office/drawing/2014/main" id="{9937BF96-AD51-114D-BDDC-83285D814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023099"/>
              </p:ext>
            </p:extLst>
          </p:nvPr>
        </p:nvGraphicFramePr>
        <p:xfrm>
          <a:off x="6912896" y="2343730"/>
          <a:ext cx="4657726" cy="4131312"/>
        </p:xfrm>
        <a:graphic>
          <a:graphicData uri="http://schemas.openxmlformats.org/drawingml/2006/table">
            <a:tbl>
              <a:tblPr/>
              <a:tblGrid>
                <a:gridCol w="1345392">
                  <a:extLst>
                    <a:ext uri="{9D8B030D-6E8A-4147-A177-3AD203B41FA5}">
                      <a16:colId xmlns:a16="http://schemas.microsoft.com/office/drawing/2014/main" val="3694394628"/>
                    </a:ext>
                  </a:extLst>
                </a:gridCol>
                <a:gridCol w="1345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6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850"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2800" b="1" dirty="0">
                          <a:solidFill>
                            <a:srgbClr val="0080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-uro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fluoruro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</a:t>
                      </a:r>
                      <a:r>
                        <a:rPr kumimoji="0" lang="es-AR" sz="20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3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cloruro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Cl</a:t>
                      </a:r>
                      <a:r>
                        <a:rPr kumimoji="0" lang="es-AR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5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bromuro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Br</a:t>
                      </a:r>
                      <a:r>
                        <a:rPr kumimoji="0" lang="es-AR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43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ioduro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I</a:t>
                      </a:r>
                      <a:r>
                        <a:rPr kumimoji="0" lang="es-AR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5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hidruro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</a:t>
                      </a:r>
                      <a:r>
                        <a:rPr kumimoji="0" lang="es-AR" sz="20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43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nitruro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</a:t>
                      </a:r>
                      <a:r>
                        <a:rPr kumimoji="0" lang="es-AR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3-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43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AR" sz="2000" dirty="0">
                        <a:latin typeface="Comic Sans MS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fosfuro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P</a:t>
                      </a:r>
                      <a:r>
                        <a:rPr kumimoji="0" lang="es-AR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3-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531610"/>
                  </a:ext>
                </a:extLst>
              </a:tr>
              <a:tr h="45085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sulfuro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</a:t>
                      </a:r>
                      <a:r>
                        <a:rPr kumimoji="0" lang="es-AR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2-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2800" b="1" dirty="0">
                          <a:solidFill>
                            <a:srgbClr val="FF2F9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-ido</a:t>
                      </a:r>
                      <a:endParaRPr lang="es-ES" sz="2800" b="1" dirty="0">
                        <a:solidFill>
                          <a:srgbClr val="FF2F92"/>
                        </a:solidFill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óxido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AR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2-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120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33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03327070-51EA-E349-8533-1EF4E7F9C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988950"/>
            <a:ext cx="8991600" cy="2285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Son compuestos formados por hidrógeno, un no metal y oxígeno. Para su formulación pueden considerarse como derivados de la acción del agua sobre los óxidos ácidos o anhídridos, por ejemplo, </a:t>
            </a:r>
          </a:p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s-ES" sz="28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lang="es-ES" sz="28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8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8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28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+ H</a:t>
            </a:r>
            <a:r>
              <a:rPr lang="es-ES" sz="28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8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 </a:t>
            </a:r>
            <a:r>
              <a:rPr lang="es-ES" sz="28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charset="0"/>
              </a:rPr>
              <a:t> H</a:t>
            </a:r>
            <a:r>
              <a:rPr lang="es-ES" sz="28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charset="0"/>
              </a:rPr>
              <a:t>2</a:t>
            </a:r>
            <a:r>
              <a:rPr lang="es-ES" sz="28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charset="0"/>
              </a:rPr>
              <a:t>N</a:t>
            </a:r>
            <a:r>
              <a:rPr lang="es-ES" sz="28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charset="0"/>
              </a:rPr>
              <a:t>2</a:t>
            </a:r>
            <a:r>
              <a:rPr lang="es-ES" sz="28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charset="0"/>
              </a:rPr>
              <a:t>O</a:t>
            </a:r>
            <a:r>
              <a:rPr lang="es-ES" sz="28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charset="0"/>
              </a:rPr>
              <a:t>4</a:t>
            </a:r>
            <a:r>
              <a:rPr lang="es-ES" sz="28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charset="0"/>
              </a:rPr>
              <a:t>  HNO</a:t>
            </a:r>
            <a:r>
              <a:rPr lang="es-ES" sz="28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charset="0"/>
              </a:rPr>
              <a:t>2</a:t>
            </a:r>
            <a:endParaRPr lang="es-ES" sz="28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8" name="Picture 27" descr="ANd9GcTjv-NMiEZlgJggQT2e2aVi1tPkp50V9SkxluPCA16i1uKZBtEHRw">
            <a:extLst>
              <a:ext uri="{FF2B5EF4-FFF2-40B4-BE49-F238E27FC236}">
                <a16:creationId xmlns:a16="http://schemas.microsoft.com/office/drawing/2014/main" id="{72C0FE2D-5B2D-604D-B323-7E9738BD3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3357563"/>
            <a:ext cx="248285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28">
            <a:extLst>
              <a:ext uri="{FF2B5EF4-FFF2-40B4-BE49-F238E27FC236}">
                <a16:creationId xmlns:a16="http://schemas.microsoft.com/office/drawing/2014/main" id="{9F3A5F2C-14B8-5141-90C9-70893E3CC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9125" y="5861050"/>
            <a:ext cx="43021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Acido sulfúrico (H</a:t>
            </a:r>
            <a:r>
              <a:rPr lang="es-ES" sz="16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</a:t>
            </a:r>
            <a:r>
              <a:rPr lang="es-ES" sz="16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). Utilizado en industria petroquímica y fertilizantes</a:t>
            </a:r>
          </a:p>
        </p:txBody>
      </p:sp>
      <p:sp>
        <p:nvSpPr>
          <p:cNvPr id="10" name="6 Rectángulo">
            <a:extLst>
              <a:ext uri="{FF2B5EF4-FFF2-40B4-BE49-F238E27FC236}">
                <a16:creationId xmlns:a16="http://schemas.microsoft.com/office/drawing/2014/main" id="{CAF364B1-D631-7141-8B22-872A915D7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331788"/>
            <a:ext cx="20505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s-ES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3.- </a:t>
            </a:r>
            <a:r>
              <a:rPr lang="es-ES" sz="20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Oxoácidos</a:t>
            </a:r>
            <a:r>
              <a:rPr lang="es-ES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9181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03DB11C-0E1A-47E8-AE4D-1E81A6401C0A}"/>
              </a:ext>
            </a:extLst>
          </p:cNvPr>
          <p:cNvSpPr/>
          <p:nvPr/>
        </p:nvSpPr>
        <p:spPr>
          <a:xfrm>
            <a:off x="2825948" y="310136"/>
            <a:ext cx="34980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FF0000"/>
              </a:buClr>
            </a:pPr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Sales de </a:t>
            </a:r>
            <a:r>
              <a:rPr lang="es-CL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oxoácidos</a:t>
            </a:r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3" name="4 CuadroTexto">
            <a:extLst>
              <a:ext uri="{FF2B5EF4-FFF2-40B4-BE49-F238E27FC236}">
                <a16:creationId xmlns:a16="http://schemas.microsoft.com/office/drawing/2014/main" id="{2DD997F1-5A3F-4D2B-A193-D05087F442F6}"/>
              </a:ext>
            </a:extLst>
          </p:cNvPr>
          <p:cNvSpPr txBox="1"/>
          <p:nvPr/>
        </p:nvSpPr>
        <p:spPr>
          <a:xfrm>
            <a:off x="745067" y="3749231"/>
            <a:ext cx="9110133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</a:t>
            </a:r>
          </a:p>
          <a:p>
            <a:pPr>
              <a:lnSpc>
                <a:spcPct val="150000"/>
              </a:lnSpc>
            </a:pPr>
            <a:endParaRPr lang="es-CL" sz="20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Ácido nitroso </a:t>
            </a: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(HNO</a:t>
            </a:r>
            <a:r>
              <a:rPr lang="es-CL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), 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con sodio (Na) es : </a:t>
            </a:r>
            <a:r>
              <a:rPr 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nitrito de sodio </a:t>
            </a: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(NaNO</a:t>
            </a:r>
            <a:r>
              <a:rPr lang="es-CL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lnSpc>
                <a:spcPct val="150000"/>
              </a:lnSpc>
            </a:pPr>
            <a:endParaRPr lang="es-CL" sz="20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s-CL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Ácido nítrico </a:t>
            </a: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(HNO</a:t>
            </a:r>
            <a:r>
              <a:rPr lang="es-CL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), 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 sodio (Na) es:  </a:t>
            </a:r>
            <a:r>
              <a:rPr lang="es-CL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nitrato de sodio </a:t>
            </a: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(NaNO</a:t>
            </a:r>
            <a:r>
              <a:rPr lang="es-CL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F1EF125-6AC2-4A89-AC88-86B50CDF3705}"/>
              </a:ext>
            </a:extLst>
          </p:cNvPr>
          <p:cNvSpPr txBox="1"/>
          <p:nvPr/>
        </p:nvSpPr>
        <p:spPr>
          <a:xfrm>
            <a:off x="334081" y="1331509"/>
            <a:ext cx="96451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Son compuestos formados por un metal, no metal y oxígeno.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terminación …</a:t>
            </a:r>
            <a:r>
              <a:rPr 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OSO</a:t>
            </a:r>
            <a:r>
              <a:rPr lang="es-CL" sz="20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cambia a …</a:t>
            </a:r>
            <a:r>
              <a:rPr 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ITO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terminación …</a:t>
            </a:r>
            <a:r>
              <a:rPr lang="es-CL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ICO</a:t>
            </a:r>
            <a:r>
              <a:rPr lang="es-CL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0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cambia a …</a:t>
            </a:r>
            <a:r>
              <a:rPr lang="es-CL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ATO</a:t>
            </a:r>
            <a:endParaRPr lang="es-CL" sz="2000" b="1" baseline="-25000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es-CL" sz="2400" baseline="-250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762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5803E4A-6D16-408C-953A-AD4C8B4EB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438" y="291856"/>
            <a:ext cx="8827911" cy="6303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9423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36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40 CuadroTexto">
            <a:extLst>
              <a:ext uri="{FF2B5EF4-FFF2-40B4-BE49-F238E27FC236}">
                <a16:creationId xmlns:a16="http://schemas.microsoft.com/office/drawing/2014/main" id="{613333E3-A8E9-6C41-A08C-43D110AF6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277782"/>
            <a:ext cx="28225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_tradn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Sales ternarias</a:t>
            </a:r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8FC8D640-A218-6741-BF3D-8A2659F47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257" y="1168344"/>
            <a:ext cx="8572500" cy="2362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Combinación de metal y un residuo. Para formular las sales, se reemplaza(n) el (los) hidrógeno(s) del ácido correspondiente por el metal y luego se intercambian el número de oxidación del metal y la carga del anión procedente del ácido, por ejemplo, </a:t>
            </a:r>
          </a:p>
          <a:p>
            <a:pPr algn="just">
              <a:lnSpc>
                <a:spcPct val="150000"/>
              </a:lnSpc>
            </a:pP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</a:t>
            </a:r>
            <a:r>
              <a:rPr lang="es-ES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</a:t>
            </a:r>
            <a:r>
              <a:rPr lang="es-ES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→ 2H</a:t>
            </a:r>
            <a:r>
              <a:rPr lang="es-ES" sz="2000" b="1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+ SO</a:t>
            </a:r>
            <a:r>
              <a:rPr lang="es-ES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" sz="2000" b="1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2-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y 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Fe</a:t>
            </a:r>
            <a:r>
              <a:rPr lang="es-ES" sz="2000" b="1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3+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+ SO</a:t>
            </a:r>
            <a:r>
              <a:rPr lang="es-ES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" sz="2000" b="1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2-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→ Fe</a:t>
            </a:r>
            <a:r>
              <a:rPr lang="es-ES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(SO</a:t>
            </a:r>
            <a:r>
              <a:rPr lang="es-ES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r>
              <a:rPr lang="es-ES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 </a:t>
            </a:r>
            <a:endParaRPr lang="es-CL"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2" name="Picture 29" descr="calcium-carbonate">
            <a:extLst>
              <a:ext uri="{FF2B5EF4-FFF2-40B4-BE49-F238E27FC236}">
                <a16:creationId xmlns:a16="http://schemas.microsoft.com/office/drawing/2014/main" id="{DB7EF7F6-6B72-EB44-B3C9-3F2E7C601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48" y="3754892"/>
            <a:ext cx="2757488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30">
            <a:extLst>
              <a:ext uri="{FF2B5EF4-FFF2-40B4-BE49-F238E27FC236}">
                <a16:creationId xmlns:a16="http://schemas.microsoft.com/office/drawing/2014/main" id="{E1605F91-FDBA-F449-A86F-CE379E380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6412" y="6071660"/>
            <a:ext cx="35417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CaCO</a:t>
            </a:r>
            <a:r>
              <a:rPr lang="es-ES" sz="16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 Muy utilizado en la industria del vidrio y del cemento</a:t>
            </a:r>
          </a:p>
        </p:txBody>
      </p:sp>
    </p:spTree>
    <p:extLst>
      <p:ext uri="{BB962C8B-B14F-4D97-AF65-F5344CB8AC3E}">
        <p14:creationId xmlns:p14="http://schemas.microsoft.com/office/powerpoint/2010/main" val="1778673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37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34ABC990-2510-E44E-A0B7-8800E0DD8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55" y="660400"/>
            <a:ext cx="8572500" cy="28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150000"/>
              </a:lnSpc>
            </a:pP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Son aquellas que poseen hidrógenos ácidos (hidrógenos unidos a un oxígeno, el cual se encuentra unido a un no metal) unidos a un metal. Se nombran de manera similar a los otros tipos de sales, intercalando la palabra hidrógeno, precedida del prefijo numérico correspondiente cuando sea necesario (nomenclatura Stock).</a:t>
            </a:r>
          </a:p>
        </p:txBody>
      </p:sp>
      <p:pic>
        <p:nvPicPr>
          <p:cNvPr id="8" name="Picture 22" descr="l_Bicarbonato-de-Sodio-4-oz">
            <a:extLst>
              <a:ext uri="{FF2B5EF4-FFF2-40B4-BE49-F238E27FC236}">
                <a16:creationId xmlns:a16="http://schemas.microsoft.com/office/drawing/2014/main" id="{219DAA9C-F938-9249-9D7E-0ACCD6DE7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5" y="3884300"/>
            <a:ext cx="1101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20">
            <a:extLst>
              <a:ext uri="{FF2B5EF4-FFF2-40B4-BE49-F238E27FC236}">
                <a16:creationId xmlns:a16="http://schemas.microsoft.com/office/drawing/2014/main" id="{6C053C53-1090-6645-A253-770C67FFD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034" y="5590341"/>
            <a:ext cx="39592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Bicarbonato de sodio (NaHCO</a:t>
            </a:r>
            <a:r>
              <a:rPr lang="es-ES" baseline="-2500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). Utilizado en panaderías y en la producción de gaseosas</a:t>
            </a:r>
          </a:p>
        </p:txBody>
      </p:sp>
      <p:sp>
        <p:nvSpPr>
          <p:cNvPr id="10" name="6 Rectángulo">
            <a:extLst>
              <a:ext uri="{FF2B5EF4-FFF2-40B4-BE49-F238E27FC236}">
                <a16:creationId xmlns:a16="http://schemas.microsoft.com/office/drawing/2014/main" id="{5AF8EB94-EB58-4444-AD19-EDE19C80D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260350"/>
            <a:ext cx="53070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Sales ácidas o Cuaternarias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F0BDAA6-45C0-F247-BEE9-1C968C92B441}"/>
              </a:ext>
            </a:extLst>
          </p:cNvPr>
          <p:cNvSpPr txBox="1"/>
          <p:nvPr/>
        </p:nvSpPr>
        <p:spPr>
          <a:xfrm>
            <a:off x="1383957" y="54616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04341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158FBBF7-86C6-4352-A388-CD1A41C1F623}"/>
              </a:ext>
            </a:extLst>
          </p:cNvPr>
          <p:cNvSpPr/>
          <p:nvPr/>
        </p:nvSpPr>
        <p:spPr>
          <a:xfrm>
            <a:off x="934394" y="1874728"/>
            <a:ext cx="608729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Clr>
                <a:schemeClr val="accent5">
                  <a:lumMod val="75000"/>
                </a:schemeClr>
              </a:buClr>
              <a:buFont typeface="Wingdings" pitchFamily="2" charset="2"/>
              <a:buChar char="ü"/>
            </a:pPr>
            <a:r>
              <a:rPr lang="es-CL" sz="28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Oxisales de amonio</a:t>
            </a:r>
          </a:p>
          <a:p>
            <a:pPr marL="457200" lvl="0" indent="-457200">
              <a:buClr>
                <a:schemeClr val="accent5">
                  <a:lumMod val="75000"/>
                </a:schemeClr>
              </a:buClr>
              <a:buFont typeface="Wingdings" pitchFamily="2" charset="2"/>
              <a:buChar char="ü"/>
            </a:pPr>
            <a:endParaRPr lang="es-CL" sz="28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457200" lvl="0" indent="-457200">
              <a:buClr>
                <a:schemeClr val="accent5">
                  <a:lumMod val="75000"/>
                </a:schemeClr>
              </a:buClr>
              <a:buFont typeface="Wingdings" pitchFamily="2" charset="2"/>
              <a:buChar char="ü"/>
            </a:pPr>
            <a:r>
              <a:rPr lang="es-CL" sz="28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Sales dobles</a:t>
            </a:r>
          </a:p>
          <a:p>
            <a:pPr marL="457200" lvl="0" indent="-457200">
              <a:buClr>
                <a:schemeClr val="accent5">
                  <a:lumMod val="75000"/>
                </a:schemeClr>
              </a:buClr>
              <a:buFont typeface="Wingdings" pitchFamily="2" charset="2"/>
              <a:buChar char="ü"/>
            </a:pPr>
            <a:endParaRPr lang="es-CL" sz="28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457200" lvl="0" indent="-457200">
              <a:buClr>
                <a:schemeClr val="accent5">
                  <a:lumMod val="75000"/>
                </a:schemeClr>
              </a:buClr>
              <a:buFont typeface="Wingdings" pitchFamily="2" charset="2"/>
              <a:buChar char="ü"/>
            </a:pPr>
            <a:r>
              <a:rPr lang="es-CL" sz="28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Sales básicas cuaternarias</a:t>
            </a:r>
          </a:p>
          <a:p>
            <a:pPr marL="457200" lvl="0" indent="-457200">
              <a:buClr>
                <a:schemeClr val="accent5">
                  <a:lumMod val="75000"/>
                </a:schemeClr>
              </a:buClr>
              <a:buFont typeface="Wingdings" pitchFamily="2" charset="2"/>
              <a:buChar char="ü"/>
            </a:pPr>
            <a:endParaRPr lang="es-CL" sz="28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457200" lvl="0" indent="-457200">
              <a:buClr>
                <a:schemeClr val="accent5">
                  <a:lumMod val="75000"/>
                </a:schemeClr>
              </a:buClr>
              <a:buFont typeface="Wingdings" pitchFamily="2" charset="2"/>
              <a:buChar char="ü"/>
            </a:pPr>
            <a:r>
              <a:rPr lang="es-CL" sz="28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Sales ácidas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E88BBD7-AA92-4863-B712-FEEAA4785D0D}"/>
              </a:ext>
            </a:extLst>
          </p:cNvPr>
          <p:cNvSpPr/>
          <p:nvPr/>
        </p:nvSpPr>
        <p:spPr>
          <a:xfrm>
            <a:off x="2416026" y="400532"/>
            <a:ext cx="47035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</a:pPr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Compuestos Cuaternarios</a:t>
            </a:r>
            <a:endParaRPr lang="es-CL" sz="2800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990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591DB57-EF67-4C1C-B148-DC9403C521B6}"/>
              </a:ext>
            </a:extLst>
          </p:cNvPr>
          <p:cNvSpPr/>
          <p:nvPr/>
        </p:nvSpPr>
        <p:spPr>
          <a:xfrm>
            <a:off x="3343920" y="400532"/>
            <a:ext cx="36134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FF0000"/>
              </a:buClr>
            </a:pPr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Oxisales de amonio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4F3545-25AE-4CA4-977E-E02D5A27047C}"/>
              </a:ext>
            </a:extLst>
          </p:cNvPr>
          <p:cNvSpPr txBox="1"/>
          <p:nvPr/>
        </p:nvSpPr>
        <p:spPr>
          <a:xfrm>
            <a:off x="420609" y="1326078"/>
            <a:ext cx="9220102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Son compuestos formados por el catión amonio NH</a:t>
            </a:r>
            <a:r>
              <a:rPr 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NO METAL, y oxígeno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     (NH</a:t>
            </a:r>
            <a:r>
              <a:rPr 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r>
              <a:rPr 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</a:t>
            </a:r>
            <a:r>
              <a:rPr 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sulfato de amonio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D89BFA6-F893-4547-888A-05E90D834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740" y="2948152"/>
            <a:ext cx="2692202" cy="351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9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460400" y="6333200"/>
            <a:ext cx="731600" cy="524800"/>
          </a:xfrm>
        </p:spPr>
        <p:txBody>
          <a:bodyPr/>
          <a:lstStyle/>
          <a:p>
            <a:pPr>
              <a:lnSpc>
                <a:spcPct val="150000"/>
              </a:lnSpc>
            </a:pPr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>
                <a:lnSpc>
                  <a:spcPct val="150000"/>
                </a:lnSpc>
              </a:pPr>
              <a:t>4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7162" y="17636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542038" y="-325707"/>
            <a:ext cx="184731" cy="60016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lnSpc>
                <a:spcPct val="150000"/>
              </a:lnSpc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380E5A4D-1AEC-564B-8582-860219E29B49}"/>
              </a:ext>
            </a:extLst>
          </p:cNvPr>
          <p:cNvSpPr txBox="1"/>
          <p:nvPr/>
        </p:nvSpPr>
        <p:spPr>
          <a:xfrm>
            <a:off x="177142" y="1320971"/>
            <a:ext cx="9287700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un conjunto de reglas o fórmulas que se utilizan para nombrar los compuestos químicos inorgánicos. Actualmente la IUPAC (Unión Internacional de Química Pura y Aplicada) es la máxima autoridad en materia de nomenclatura química, la cual se encarga de establecer las reglas correspondientes.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865E7470-C8EB-3444-B07F-7B012ABE45A5}"/>
              </a:ext>
            </a:extLst>
          </p:cNvPr>
          <p:cNvSpPr txBox="1"/>
          <p:nvPr/>
        </p:nvSpPr>
        <p:spPr>
          <a:xfrm>
            <a:off x="1441102" y="162106"/>
            <a:ext cx="6759779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Nomenclatura</a:t>
            </a:r>
            <a:r>
              <a:rPr lang="en-U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Inorgánica</a:t>
            </a:r>
            <a:endParaRPr lang="en-US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DA2F99D-5470-FF4F-9803-DA1E3132E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344" y="3811537"/>
            <a:ext cx="5538427" cy="302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56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60016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F0BDAA6-45C0-F247-BEE9-1C968C92B441}"/>
              </a:ext>
            </a:extLst>
          </p:cNvPr>
          <p:cNvSpPr txBox="1"/>
          <p:nvPr/>
        </p:nvSpPr>
        <p:spPr>
          <a:xfrm>
            <a:off x="1383957" y="5461686"/>
            <a:ext cx="184731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ES_trad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2E0378D-32C0-432C-B6EA-60815D601E7D}"/>
              </a:ext>
            </a:extLst>
          </p:cNvPr>
          <p:cNvSpPr/>
          <p:nvPr/>
        </p:nvSpPr>
        <p:spPr>
          <a:xfrm>
            <a:off x="3519449" y="192782"/>
            <a:ext cx="2339102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buClr>
                <a:srgbClr val="FF0000"/>
              </a:buClr>
            </a:pPr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Sales dobles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C6A72FE-F17F-4792-BF22-F063AB0FDE30}"/>
              </a:ext>
            </a:extLst>
          </p:cNvPr>
          <p:cNvSpPr txBox="1"/>
          <p:nvPr/>
        </p:nvSpPr>
        <p:spPr>
          <a:xfrm>
            <a:off x="249541" y="1191334"/>
            <a:ext cx="10068503" cy="328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Son compuestos formados por dos cationes más un NO METAL y oxígeno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Cuando en una sal hay varios cationes, se escriben y citan en orden alfabético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    CaNa</a:t>
            </a:r>
            <a:r>
              <a:rPr 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(SO</a:t>
            </a:r>
            <a:r>
              <a:rPr 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r>
              <a:rPr 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sulfato (doble) de calcio-disodio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    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    AgK(NO</a:t>
            </a:r>
            <a:r>
              <a:rPr 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r>
              <a:rPr 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  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nitrato (doble) de plata-potasio</a:t>
            </a:r>
            <a:endParaRPr lang="es-CL" sz="2000" baseline="-25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785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F0BDAA6-45C0-F247-BEE9-1C968C92B441}"/>
              </a:ext>
            </a:extLst>
          </p:cNvPr>
          <p:cNvSpPr txBox="1"/>
          <p:nvPr/>
        </p:nvSpPr>
        <p:spPr>
          <a:xfrm>
            <a:off x="1383957" y="54616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D9C53B0-9BD9-49E4-8ABE-B9C7207C7864}"/>
              </a:ext>
            </a:extLst>
          </p:cNvPr>
          <p:cNvSpPr/>
          <p:nvPr/>
        </p:nvSpPr>
        <p:spPr>
          <a:xfrm>
            <a:off x="586149" y="380744"/>
            <a:ext cx="72170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FF0000"/>
              </a:buClr>
            </a:pPr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Sales básicas cuaternarias (</a:t>
            </a:r>
            <a:r>
              <a:rPr lang="es-CL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Hidroxisales</a:t>
            </a:r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6844852-F4D4-4D40-B3D8-00D06D9C4314}"/>
              </a:ext>
            </a:extLst>
          </p:cNvPr>
          <p:cNvSpPr txBox="1"/>
          <p:nvPr/>
        </p:nvSpPr>
        <p:spPr>
          <a:xfrm>
            <a:off x="472440" y="1334091"/>
            <a:ext cx="8807027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Son compuestos formados por un catión, un anión y el ion OH</a:t>
            </a:r>
            <a:r>
              <a:rPr 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</a:p>
          <a:p>
            <a:pPr>
              <a:buClr>
                <a:srgbClr val="FF0000"/>
              </a:buClr>
            </a:pP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buClr>
                <a:srgbClr val="FF0000"/>
              </a:buClr>
            </a:pP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</a:t>
            </a:r>
          </a:p>
          <a:p>
            <a:pPr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   MgCl(OH)  hidroxicloruro de magnesio</a:t>
            </a:r>
          </a:p>
          <a:p>
            <a:pPr>
              <a:buClr>
                <a:srgbClr val="FF0000"/>
              </a:buClr>
            </a:pP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   Cu</a:t>
            </a:r>
            <a:r>
              <a:rPr 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Cl(OH)</a:t>
            </a:r>
            <a:r>
              <a:rPr 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trihidroxicloruro de cobre (II)</a:t>
            </a:r>
            <a:endParaRPr lang="es-CL" sz="2000" baseline="-25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buClr>
                <a:srgbClr val="FF0000"/>
              </a:buClr>
            </a:pPr>
            <a:r>
              <a:rPr lang="es-CL" sz="20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pPr>
              <a:buClr>
                <a:srgbClr val="FF0000"/>
              </a:buClr>
            </a:pPr>
            <a:endParaRPr lang="es-CL" sz="2000" baseline="-250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775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F0BDAA6-45C0-F247-BEE9-1C968C92B441}"/>
              </a:ext>
            </a:extLst>
          </p:cNvPr>
          <p:cNvSpPr txBox="1"/>
          <p:nvPr/>
        </p:nvSpPr>
        <p:spPr>
          <a:xfrm>
            <a:off x="1383957" y="54616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BDEE5D1-97A7-44C2-A777-7AB6D1910984}"/>
              </a:ext>
            </a:extLst>
          </p:cNvPr>
          <p:cNvSpPr/>
          <p:nvPr/>
        </p:nvSpPr>
        <p:spPr>
          <a:xfrm>
            <a:off x="4013975" y="260134"/>
            <a:ext cx="2273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FF0000"/>
              </a:buClr>
            </a:pPr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Sales ácidas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FF8CAF5-E4D0-43EC-A2DD-B0AE7F70C4CC}"/>
              </a:ext>
            </a:extLst>
          </p:cNvPr>
          <p:cNvSpPr txBox="1"/>
          <p:nvPr/>
        </p:nvSpPr>
        <p:spPr>
          <a:xfrm>
            <a:off x="310896" y="1138561"/>
            <a:ext cx="9036304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Son compuestos formados por un catión y un anión que posee hidrógenos ácidos</a:t>
            </a:r>
            <a:endParaRPr lang="es-CL" sz="2000" b="1" baseline="30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BBA265-346F-4474-82F8-E48813EE1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7" r="3166" b="10143"/>
          <a:stretch/>
        </p:blipFill>
        <p:spPr>
          <a:xfrm>
            <a:off x="2546312" y="3178625"/>
            <a:ext cx="6640871" cy="312724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2A01FAB-A8D1-4CBA-9DBE-90CB06D48477}"/>
              </a:ext>
            </a:extLst>
          </p:cNvPr>
          <p:cNvSpPr txBox="1"/>
          <p:nvPr/>
        </p:nvSpPr>
        <p:spPr>
          <a:xfrm>
            <a:off x="2456001" y="2686968"/>
            <a:ext cx="6497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                          </a:t>
            </a:r>
            <a:r>
              <a:rPr lang="es-C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Catión   Anión      Nombre IUPAC</a:t>
            </a:r>
          </a:p>
        </p:txBody>
      </p:sp>
    </p:spTree>
    <p:extLst>
      <p:ext uri="{BB962C8B-B14F-4D97-AF65-F5344CB8AC3E}">
        <p14:creationId xmlns:p14="http://schemas.microsoft.com/office/powerpoint/2010/main" val="1103590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43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3436A58A-47D3-F244-89A0-3CF336A08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855" y="158890"/>
            <a:ext cx="55975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4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Aniones poliatómicos comunes</a:t>
            </a:r>
            <a:endParaRPr lang="es-ES" sz="2400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aphicFrame>
        <p:nvGraphicFramePr>
          <p:cNvPr id="10" name="Group 78">
            <a:extLst>
              <a:ext uri="{FF2B5EF4-FFF2-40B4-BE49-F238E27FC236}">
                <a16:creationId xmlns:a16="http://schemas.microsoft.com/office/drawing/2014/main" id="{5BE93CED-82D1-C64D-A768-6DD6C0539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867063"/>
              </p:ext>
            </p:extLst>
          </p:nvPr>
        </p:nvGraphicFramePr>
        <p:xfrm>
          <a:off x="349953" y="718073"/>
          <a:ext cx="6076811" cy="6125485"/>
        </p:xfrm>
        <a:graphic>
          <a:graphicData uri="http://schemas.openxmlformats.org/drawingml/2006/table">
            <a:tbl>
              <a:tblPr/>
              <a:tblGrid>
                <a:gridCol w="3104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2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8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Sulfato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6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Sulfito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8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Nitrato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Nitrito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Carbonato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CO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bicarbonato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HCO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6518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Hidróxido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OH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4015500"/>
                  </a:ext>
                </a:extLst>
              </a:tr>
              <a:tr h="5525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Peróxido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2-</a:t>
                      </a:r>
                      <a:endParaRPr kumimoji="0" lang="es-ES" sz="2400" b="1" i="0" u="none" strike="noStrike" cap="none" normalizeH="0" baseline="3000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3794498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Ditionito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2122242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Tiosulfato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0113326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Fosfato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PO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959150"/>
                  </a:ext>
                </a:extLst>
              </a:tr>
            </a:tbl>
          </a:graphicData>
        </a:graphic>
      </p:graphicFrame>
      <p:graphicFrame>
        <p:nvGraphicFramePr>
          <p:cNvPr id="12" name="Group 78">
            <a:extLst>
              <a:ext uri="{FF2B5EF4-FFF2-40B4-BE49-F238E27FC236}">
                <a16:creationId xmlns:a16="http://schemas.microsoft.com/office/drawing/2014/main" id="{47C4A4B6-F31A-0E40-A03C-9887AB64F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94775"/>
              </p:ext>
            </p:extLst>
          </p:nvPr>
        </p:nvGraphicFramePr>
        <p:xfrm>
          <a:off x="5323733" y="75032"/>
          <a:ext cx="4417167" cy="6784710"/>
        </p:xfrm>
        <a:graphic>
          <a:graphicData uri="http://schemas.openxmlformats.org/drawingml/2006/table">
            <a:tbl>
              <a:tblPr/>
              <a:tblGrid>
                <a:gridCol w="2506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8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Manganato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MnO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Permanganato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MnO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Tiocianato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SCN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Dicromato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Cr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7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6518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Cromato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CrO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4015500"/>
                  </a:ext>
                </a:extLst>
              </a:tr>
              <a:tr h="5525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Cianato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NCO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3794498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Azida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2122242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Borato</a:t>
                      </a:r>
                      <a:endParaRPr kumimoji="0" lang="es-E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BO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50511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Clorato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ClO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676468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Cianuro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CN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993171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Ferricianuro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[Fe(CN)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6</a:t>
                      </a: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]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3-</a:t>
                      </a:r>
                      <a:endParaRPr kumimoji="0" lang="es-ES" sz="2400" b="1" i="0" u="none" strike="noStrike" cap="none" normalizeH="0" baseline="3000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3879166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Ferrocianuro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[Fe(CN)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6</a:t>
                      </a: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]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6538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4794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44</a:t>
            </a:fld>
            <a:endParaRPr lang="es-CL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9" name="Text Box 2">
            <a:extLst>
              <a:ext uri="{FF2B5EF4-FFF2-40B4-BE49-F238E27FC236}">
                <a16:creationId xmlns:a16="http://schemas.microsoft.com/office/drawing/2014/main" id="{B9BF5E7E-C1EE-3F4F-A035-B00AA2730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316211"/>
            <a:ext cx="64611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4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Ácidos y Sales de Aniones Poliatómicos</a:t>
            </a:r>
            <a:endParaRPr lang="es-ES" sz="2400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0" name="Text Box 3">
            <a:extLst>
              <a:ext uri="{FF2B5EF4-FFF2-40B4-BE49-F238E27FC236}">
                <a16:creationId xmlns:a16="http://schemas.microsoft.com/office/drawing/2014/main" id="{C79FE4E5-58B1-FD41-B584-40F808FEC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50" y="1131979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Anión</a:t>
            </a:r>
            <a:endParaRPr lang="es-ES" sz="20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1" name="Text Box 4">
            <a:extLst>
              <a:ext uri="{FF2B5EF4-FFF2-40B4-BE49-F238E27FC236}">
                <a16:creationId xmlns:a16="http://schemas.microsoft.com/office/drawing/2014/main" id="{6BA18DD5-6E16-C84D-A3F7-6A2A28DB2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4650" y="1500189"/>
            <a:ext cx="160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-uro</a:t>
            </a: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2" name="Text Box 5">
            <a:extLst>
              <a:ext uri="{FF2B5EF4-FFF2-40B4-BE49-F238E27FC236}">
                <a16:creationId xmlns:a16="http://schemas.microsoft.com/office/drawing/2014/main" id="{84193BEF-1C62-1749-8A1D-384A15206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630488"/>
            <a:ext cx="312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per		-ato	</a:t>
            </a: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3" name="Text Box 6">
            <a:extLst>
              <a:ext uri="{FF2B5EF4-FFF2-40B4-BE49-F238E27FC236}">
                <a16:creationId xmlns:a16="http://schemas.microsoft.com/office/drawing/2014/main" id="{05F093B8-E943-3E4A-B8F5-5BF62EC86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635375"/>
            <a:ext cx="160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-ato</a:t>
            </a: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4" name="Text Box 7">
            <a:extLst>
              <a:ext uri="{FF2B5EF4-FFF2-40B4-BE49-F238E27FC236}">
                <a16:creationId xmlns:a16="http://schemas.microsoft.com/office/drawing/2014/main" id="{AB7DFAE8-B105-C141-967B-0C44C8781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687888"/>
            <a:ext cx="160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-ito</a:t>
            </a:r>
            <a:endParaRPr lang="es-ES" sz="200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5" name="Text Box 8">
            <a:extLst>
              <a:ext uri="{FF2B5EF4-FFF2-40B4-BE49-F238E27FC236}">
                <a16:creationId xmlns:a16="http://schemas.microsoft.com/office/drawing/2014/main" id="{629D5ED1-8A86-7F41-A55B-7526EC373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4687888"/>
            <a:ext cx="160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-oso</a:t>
            </a:r>
            <a:endParaRPr lang="es-ES" sz="200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6" name="Text Box 9">
            <a:extLst>
              <a:ext uri="{FF2B5EF4-FFF2-40B4-BE49-F238E27FC236}">
                <a16:creationId xmlns:a16="http://schemas.microsoft.com/office/drawing/2014/main" id="{A8047FB7-643D-8549-AA1B-B6B6E32A9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635375"/>
            <a:ext cx="160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-ico</a:t>
            </a:r>
            <a:endParaRPr lang="es-ES" sz="200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7" name="Text Box 10">
            <a:extLst>
              <a:ext uri="{FF2B5EF4-FFF2-40B4-BE49-F238E27FC236}">
                <a16:creationId xmlns:a16="http://schemas.microsoft.com/office/drawing/2014/main" id="{2D5C8421-6166-1744-9F27-8550279CF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630488"/>
            <a:ext cx="312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per		-ico</a:t>
            </a:r>
            <a:endParaRPr lang="es-ES" sz="200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8" name="Text Box 11">
            <a:extLst>
              <a:ext uri="{FF2B5EF4-FFF2-40B4-BE49-F238E27FC236}">
                <a16:creationId xmlns:a16="http://schemas.microsoft.com/office/drawing/2014/main" id="{84A85575-2DE6-0545-AD10-3BD750787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1563688"/>
            <a:ext cx="160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-hídrico</a:t>
            </a:r>
            <a:endParaRPr lang="es-ES" sz="200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9" name="Text Box 12">
            <a:extLst>
              <a:ext uri="{FF2B5EF4-FFF2-40B4-BE49-F238E27FC236}">
                <a16:creationId xmlns:a16="http://schemas.microsoft.com/office/drawing/2014/main" id="{A1B1A823-55F6-5548-8EC8-7F7FBD36B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068388"/>
            <a:ext cx="1028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Ácido</a:t>
            </a:r>
            <a:endParaRPr lang="es-ES" sz="20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0" name="Text Box 13">
            <a:extLst>
              <a:ext uri="{FF2B5EF4-FFF2-40B4-BE49-F238E27FC236}">
                <a16:creationId xmlns:a16="http://schemas.microsoft.com/office/drawing/2014/main" id="{5322443C-73FE-8740-A2BB-BC895B955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1" y="1957389"/>
            <a:ext cx="2984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sulfuro 	       S</a:t>
            </a:r>
            <a:r>
              <a:rPr lang="es-AR" sz="2000" baseline="30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2-</a:t>
            </a:r>
            <a:endParaRPr lang="es-ES"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1" name="Text Box 14">
            <a:extLst>
              <a:ext uri="{FF2B5EF4-FFF2-40B4-BE49-F238E27FC236}">
                <a16:creationId xmlns:a16="http://schemas.microsoft.com/office/drawing/2014/main" id="{B1CD23B8-46E2-A24C-AA55-DA870AE04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1" y="2020887"/>
            <a:ext cx="289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sulfhídrico	H</a:t>
            </a:r>
            <a:r>
              <a:rPr lang="es-AR" sz="2000" baseline="-25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AR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endParaRPr lang="es-ES"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2" name="Text Box 15">
            <a:extLst>
              <a:ext uri="{FF2B5EF4-FFF2-40B4-BE49-F238E27FC236}">
                <a16:creationId xmlns:a16="http://schemas.microsoft.com/office/drawing/2014/main" id="{BE16E0D8-340F-2C45-82A7-B291AD516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3124199"/>
            <a:ext cx="3962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perclorato		ClO</a:t>
            </a:r>
            <a:r>
              <a:rPr lang="es-AR" sz="2000" baseline="-25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AR" sz="2000" baseline="30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endParaRPr lang="es-ES"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3" name="Text Box 16">
            <a:extLst>
              <a:ext uri="{FF2B5EF4-FFF2-40B4-BE49-F238E27FC236}">
                <a16:creationId xmlns:a16="http://schemas.microsoft.com/office/drawing/2014/main" id="{9B4B0654-2EA9-7141-94DA-52C1743DE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6984" y="3143251"/>
            <a:ext cx="335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perclórico	HClO</a:t>
            </a:r>
            <a:r>
              <a:rPr lang="es-AR" sz="2000" baseline="-25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endParaRPr lang="es-ES"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4" name="Text Box 17">
            <a:extLst>
              <a:ext uri="{FF2B5EF4-FFF2-40B4-BE49-F238E27FC236}">
                <a16:creationId xmlns:a16="http://schemas.microsoft.com/office/drawing/2014/main" id="{1ACDA13D-0874-B94C-99AE-56F51DD55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194087"/>
            <a:ext cx="3200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clorato	            ClO</a:t>
            </a:r>
            <a:r>
              <a:rPr lang="es-AR" sz="2000" baseline="-250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AR" sz="2000" baseline="300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endParaRPr lang="es-ES" sz="200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5" name="Text Box 18">
            <a:extLst>
              <a:ext uri="{FF2B5EF4-FFF2-40B4-BE49-F238E27FC236}">
                <a16:creationId xmlns:a16="http://schemas.microsoft.com/office/drawing/2014/main" id="{2205199C-CDAB-8E4B-9B17-B696B7440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1585" y="4205288"/>
            <a:ext cx="3200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clórico	              HClO</a:t>
            </a:r>
            <a:r>
              <a:rPr lang="es-AR" sz="2000" baseline="-25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endParaRPr lang="es-ES" sz="2000" baseline="30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6" name="Text Box 19">
            <a:extLst>
              <a:ext uri="{FF2B5EF4-FFF2-40B4-BE49-F238E27FC236}">
                <a16:creationId xmlns:a16="http://schemas.microsoft.com/office/drawing/2014/main" id="{24E46DF4-C736-7444-8ABB-C13C8A4BE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1" y="5260886"/>
            <a:ext cx="289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clorito	           ClO</a:t>
            </a:r>
            <a:r>
              <a:rPr lang="es-AR" sz="2000" baseline="-25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AR" sz="2000" baseline="30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endParaRPr lang="es-ES"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7" name="Text Box 20">
            <a:extLst>
              <a:ext uri="{FF2B5EF4-FFF2-40B4-BE49-F238E27FC236}">
                <a16:creationId xmlns:a16="http://schemas.microsoft.com/office/drawing/2014/main" id="{EBE5C6A2-A723-FB4F-B30C-6D3EC132A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5229227"/>
            <a:ext cx="3276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cloroso	           HClO</a:t>
            </a:r>
            <a:r>
              <a:rPr lang="es-AR" sz="2000" baseline="-25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lang="es-ES"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8" name="Text Box 21">
            <a:extLst>
              <a:ext uri="{FF2B5EF4-FFF2-40B4-BE49-F238E27FC236}">
                <a16:creationId xmlns:a16="http://schemas.microsoft.com/office/drawing/2014/main" id="{7D1FAD90-8F02-FA4F-91DA-815EC288A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5845175"/>
            <a:ext cx="3048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hipo		-ito</a:t>
            </a: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9" name="Text Box 22">
            <a:extLst>
              <a:ext uri="{FF2B5EF4-FFF2-40B4-BE49-F238E27FC236}">
                <a16:creationId xmlns:a16="http://schemas.microsoft.com/office/drawing/2014/main" id="{CB615D2C-320E-054E-9B4B-8E321E1AA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845175"/>
            <a:ext cx="3048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hipo		-oso</a:t>
            </a:r>
            <a:endParaRPr lang="es-ES" sz="200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0" name="Text Box 23">
            <a:extLst>
              <a:ext uri="{FF2B5EF4-FFF2-40B4-BE49-F238E27FC236}">
                <a16:creationId xmlns:a16="http://schemas.microsoft.com/office/drawing/2014/main" id="{F7260F73-7AE1-5C44-9207-7FE5495C6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317306"/>
            <a:ext cx="3657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hipoclorito		ClO</a:t>
            </a:r>
            <a:r>
              <a:rPr lang="es-AR" sz="2000" baseline="30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endParaRPr lang="es-ES"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1" name="Text Box 24">
            <a:extLst>
              <a:ext uri="{FF2B5EF4-FFF2-40B4-BE49-F238E27FC236}">
                <a16:creationId xmlns:a16="http://schemas.microsoft.com/office/drawing/2014/main" id="{037AC434-D0D2-B34B-92E4-A25E87F3D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0" y="6345238"/>
            <a:ext cx="3962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hipocloroso	      HClO</a:t>
            </a:r>
            <a:endParaRPr lang="es-ES"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2" name="Line 25">
            <a:extLst>
              <a:ext uri="{FF2B5EF4-FFF2-40B4-BE49-F238E27FC236}">
                <a16:creationId xmlns:a16="http://schemas.microsoft.com/office/drawing/2014/main" id="{58209ADE-0E5F-0A41-9B0E-0790AA78E88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2478088"/>
            <a:ext cx="77724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es-CL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pSp>
        <p:nvGrpSpPr>
          <p:cNvPr id="63" name="Group 26">
            <a:extLst>
              <a:ext uri="{FF2B5EF4-FFF2-40B4-BE49-F238E27FC236}">
                <a16:creationId xmlns:a16="http://schemas.microsoft.com/office/drawing/2014/main" id="{A33BB9AB-5135-AF4E-962B-3F12AB6443E5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598613"/>
            <a:ext cx="7772400" cy="5143500"/>
            <a:chOff x="432" y="744"/>
            <a:chExt cx="4896" cy="3240"/>
          </a:xfrm>
        </p:grpSpPr>
        <p:grpSp>
          <p:nvGrpSpPr>
            <p:cNvPr id="64" name="Group 27">
              <a:extLst>
                <a:ext uri="{FF2B5EF4-FFF2-40B4-BE49-F238E27FC236}">
                  <a16:creationId xmlns:a16="http://schemas.microsoft.com/office/drawing/2014/main" id="{F2C17AD9-AA26-9443-BF66-154C239D47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2064"/>
              <a:ext cx="4896" cy="1296"/>
              <a:chOff x="432" y="2064"/>
              <a:chExt cx="4896" cy="1296"/>
            </a:xfrm>
          </p:grpSpPr>
          <p:sp>
            <p:nvSpPr>
              <p:cNvPr id="66" name="Line 28">
                <a:extLst>
                  <a:ext uri="{FF2B5EF4-FFF2-40B4-BE49-F238E27FC236}">
                    <a16:creationId xmlns:a16="http://schemas.microsoft.com/office/drawing/2014/main" id="{1A5203C9-B285-6B44-8654-9DB94BE532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" y="2064"/>
                <a:ext cx="4896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pPr>
                  <a:defRPr/>
                </a:pPr>
                <a:endParaRPr lang="es-CL">
                  <a:solidFill>
                    <a:schemeClr val="accent5">
                      <a:lumMod val="75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</p:txBody>
          </p:sp>
          <p:sp>
            <p:nvSpPr>
              <p:cNvPr id="67" name="Line 29">
                <a:extLst>
                  <a:ext uri="{FF2B5EF4-FFF2-40B4-BE49-F238E27FC236}">
                    <a16:creationId xmlns:a16="http://schemas.microsoft.com/office/drawing/2014/main" id="{0AE9FFDB-7B83-A04D-B5C3-2CBA9508D1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" y="2688"/>
                <a:ext cx="4896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pPr>
                  <a:defRPr/>
                </a:pPr>
                <a:endParaRPr lang="es-CL">
                  <a:solidFill>
                    <a:schemeClr val="accent5">
                      <a:lumMod val="75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</p:txBody>
          </p:sp>
          <p:sp>
            <p:nvSpPr>
              <p:cNvPr id="68" name="Line 30">
                <a:extLst>
                  <a:ext uri="{FF2B5EF4-FFF2-40B4-BE49-F238E27FC236}">
                    <a16:creationId xmlns:a16="http://schemas.microsoft.com/office/drawing/2014/main" id="{CD18C476-66E9-B842-9544-0425A97BB2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" y="3360"/>
                <a:ext cx="4896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pPr>
                  <a:defRPr/>
                </a:pPr>
                <a:endParaRPr lang="es-CL">
                  <a:solidFill>
                    <a:schemeClr val="accent5">
                      <a:lumMod val="75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</p:txBody>
          </p:sp>
        </p:grpSp>
        <p:sp>
          <p:nvSpPr>
            <p:cNvPr id="65" name="Line 31">
              <a:extLst>
                <a:ext uri="{FF2B5EF4-FFF2-40B4-BE49-F238E27FC236}">
                  <a16:creationId xmlns:a16="http://schemas.microsoft.com/office/drawing/2014/main" id="{A31658DF-4D6C-0E4A-A322-F0E22568E1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744"/>
              <a:ext cx="0" cy="324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/>
            <a:lstStyle/>
            <a:p>
              <a:pPr>
                <a:defRPr/>
              </a:pPr>
              <a:endParaRPr lang="es-CL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</p:grpSp>
      <p:sp>
        <p:nvSpPr>
          <p:cNvPr id="69" name="Line 32">
            <a:extLst>
              <a:ext uri="{FF2B5EF4-FFF2-40B4-BE49-F238E27FC236}">
                <a16:creationId xmlns:a16="http://schemas.microsoft.com/office/drawing/2014/main" id="{DD56AD3B-1D52-1448-8036-7CFB205F5C72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1563688"/>
            <a:ext cx="77724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es-CL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801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45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D82A863C-EDA5-E147-9EBA-6F902865F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699" y="324358"/>
            <a:ext cx="59769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4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Cationes poliatómicos comunes</a:t>
            </a:r>
            <a:endParaRPr lang="es-ES" sz="2400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7FD28B-32C1-054D-8D57-A6DCA517B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99" y="753412"/>
            <a:ext cx="2661571" cy="2603500"/>
          </a:xfrm>
          <a:prstGeom prst="rect">
            <a:avLst/>
          </a:prstGeom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B4A775B-0BD5-7146-A5D2-D4B3F579C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156231"/>
              </p:ext>
            </p:extLst>
          </p:nvPr>
        </p:nvGraphicFramePr>
        <p:xfrm>
          <a:off x="408663" y="3278123"/>
          <a:ext cx="3124200" cy="677862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124505783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83846956"/>
                    </a:ext>
                  </a:extLst>
                </a:gridCol>
              </a:tblGrid>
              <a:tr h="6778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Amonio</a:t>
                      </a:r>
                      <a:endParaRPr kumimoji="0" lang="es-E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NH</a:t>
                      </a:r>
                      <a:r>
                        <a:rPr kumimoji="0" lang="es-AR" sz="2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</a:t>
                      </a:r>
                      <a:r>
                        <a:rPr kumimoji="0" lang="es-AR" sz="2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+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125225"/>
                  </a:ext>
                </a:extLst>
              </a:tr>
            </a:tbl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6D846897-F6C8-9C4B-9BB2-F85CEA3C9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340" y="3015723"/>
            <a:ext cx="2961173" cy="2901950"/>
          </a:xfrm>
          <a:prstGeom prst="rect">
            <a:avLst/>
          </a:prstGeom>
        </p:spPr>
      </p:pic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ADEF252D-08C6-404C-9B41-88D4956F7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49072"/>
              </p:ext>
            </p:extLst>
          </p:nvPr>
        </p:nvGraphicFramePr>
        <p:xfrm>
          <a:off x="2922724" y="5917673"/>
          <a:ext cx="3124200" cy="677862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124505783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83846956"/>
                    </a:ext>
                  </a:extLst>
                </a:gridCol>
              </a:tblGrid>
              <a:tr h="6778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Fosfonio</a:t>
                      </a:r>
                      <a:endParaRPr kumimoji="0" lang="es-E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PH</a:t>
                      </a:r>
                      <a:r>
                        <a:rPr kumimoji="0" lang="es-AR" sz="2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</a:t>
                      </a:r>
                      <a:r>
                        <a:rPr kumimoji="0" lang="es-AR" sz="2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+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125225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F6344D18-9813-3E48-AF67-33D17E55A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580" y="3278123"/>
            <a:ext cx="2298700" cy="2857500"/>
          </a:xfrm>
          <a:prstGeom prst="rect">
            <a:avLst/>
          </a:prstGeom>
        </p:spPr>
      </p:pic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12BBBDBD-9D66-9747-A75F-8AA6B5F6B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226368"/>
              </p:ext>
            </p:extLst>
          </p:nvPr>
        </p:nvGraphicFramePr>
        <p:xfrm>
          <a:off x="7639310" y="6074698"/>
          <a:ext cx="3124200" cy="677862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124505783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83846956"/>
                    </a:ext>
                  </a:extLst>
                </a:gridCol>
              </a:tblGrid>
              <a:tr h="6778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Arsonio</a:t>
                      </a:r>
                      <a:endParaRPr kumimoji="0" lang="es-E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AsH</a:t>
                      </a:r>
                      <a:r>
                        <a:rPr kumimoji="0" lang="es-AR" sz="2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</a:t>
                      </a:r>
                      <a:r>
                        <a:rPr kumimoji="0" lang="es-AR" sz="2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+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125225"/>
                  </a:ext>
                </a:extLst>
              </a:tr>
            </a:tbl>
          </a:graphicData>
        </a:graphic>
      </p:graphicFrame>
      <p:pic>
        <p:nvPicPr>
          <p:cNvPr id="10" name="Imagen 9">
            <a:extLst>
              <a:ext uri="{FF2B5EF4-FFF2-40B4-BE49-F238E27FC236}">
                <a16:creationId xmlns:a16="http://schemas.microsoft.com/office/drawing/2014/main" id="{6021A5C4-D2DD-5C45-B0A8-ECE24D9C1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3654" y="152412"/>
            <a:ext cx="3054148" cy="2709862"/>
          </a:xfrm>
          <a:prstGeom prst="rect">
            <a:avLst/>
          </a:prstGeom>
        </p:spPr>
      </p:pic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DFF69780-A47E-C744-B540-BEBD79C49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578910"/>
              </p:ext>
            </p:extLst>
          </p:nvPr>
        </p:nvGraphicFramePr>
        <p:xfrm>
          <a:off x="7023360" y="2055162"/>
          <a:ext cx="2752720" cy="677862"/>
        </p:xfrm>
        <a:graphic>
          <a:graphicData uri="http://schemas.openxmlformats.org/drawingml/2006/table">
            <a:tbl>
              <a:tblPr/>
              <a:tblGrid>
                <a:gridCol w="1544209">
                  <a:extLst>
                    <a:ext uri="{9D8B030D-6E8A-4147-A177-3AD203B41FA5}">
                      <a16:colId xmlns:a16="http://schemas.microsoft.com/office/drawing/2014/main" val="1245057831"/>
                    </a:ext>
                  </a:extLst>
                </a:gridCol>
                <a:gridCol w="1208511">
                  <a:extLst>
                    <a:ext uri="{9D8B030D-6E8A-4147-A177-3AD203B41FA5}">
                      <a16:colId xmlns:a16="http://schemas.microsoft.com/office/drawing/2014/main" val="3583846956"/>
                    </a:ext>
                  </a:extLst>
                </a:gridCol>
              </a:tblGrid>
              <a:tr h="6778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Oxonio</a:t>
                      </a:r>
                      <a:endParaRPr kumimoji="0" lang="es-E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H</a:t>
                      </a:r>
                      <a:r>
                        <a:rPr kumimoji="0" lang="es-AR" sz="2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  <a:r>
                        <a:rPr kumimoji="0" lang="es-AR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AR" sz="2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+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125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6838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46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2027436" y="2931560"/>
            <a:ext cx="7780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Ejercicios </a:t>
            </a:r>
          </a:p>
        </p:txBody>
      </p:sp>
      <p:grpSp>
        <p:nvGrpSpPr>
          <p:cNvPr id="4" name="Shape 257">
            <a:extLst>
              <a:ext uri="{FF2B5EF4-FFF2-40B4-BE49-F238E27FC236}">
                <a16:creationId xmlns:a16="http://schemas.microsoft.com/office/drawing/2014/main" id="{04B9F9FE-CAD3-B543-8CDF-E1698D657268}"/>
              </a:ext>
            </a:extLst>
          </p:cNvPr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5" name="Shape 258">
              <a:extLst>
                <a:ext uri="{FF2B5EF4-FFF2-40B4-BE49-F238E27FC236}">
                  <a16:creationId xmlns:a16="http://schemas.microsoft.com/office/drawing/2014/main" id="{3E8DF75F-16CC-044D-B3EB-21E22FDE5D7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Shape 259">
              <a:extLst>
                <a:ext uri="{FF2B5EF4-FFF2-40B4-BE49-F238E27FC236}">
                  <a16:creationId xmlns:a16="http://schemas.microsoft.com/office/drawing/2014/main" id="{00E51DBF-8113-B84A-A35D-3F18272B4179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Shape 260">
              <a:extLst>
                <a:ext uri="{FF2B5EF4-FFF2-40B4-BE49-F238E27FC236}">
                  <a16:creationId xmlns:a16="http://schemas.microsoft.com/office/drawing/2014/main" id="{05CBC384-9B02-6C47-A556-79B0CE94ACE9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261">
              <a:extLst>
                <a:ext uri="{FF2B5EF4-FFF2-40B4-BE49-F238E27FC236}">
                  <a16:creationId xmlns:a16="http://schemas.microsoft.com/office/drawing/2014/main" id="{7CB79486-E909-DD4B-8865-6C314698F68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262">
              <a:extLst>
                <a:ext uri="{FF2B5EF4-FFF2-40B4-BE49-F238E27FC236}">
                  <a16:creationId xmlns:a16="http://schemas.microsoft.com/office/drawing/2014/main" id="{BAF265E0-CBE6-4040-907F-05F1F377C216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263">
              <a:extLst>
                <a:ext uri="{FF2B5EF4-FFF2-40B4-BE49-F238E27FC236}">
                  <a16:creationId xmlns:a16="http://schemas.microsoft.com/office/drawing/2014/main" id="{86187FDB-D2A0-B342-A64D-09F3799BCEDF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264">
              <a:extLst>
                <a:ext uri="{FF2B5EF4-FFF2-40B4-BE49-F238E27FC236}">
                  <a16:creationId xmlns:a16="http://schemas.microsoft.com/office/drawing/2014/main" id="{82924474-FA90-8C42-A57C-5842FE291D36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Shape 265">
              <a:extLst>
                <a:ext uri="{FF2B5EF4-FFF2-40B4-BE49-F238E27FC236}">
                  <a16:creationId xmlns:a16="http://schemas.microsoft.com/office/drawing/2014/main" id="{D426B43C-121B-804D-A231-BA36FA3616A2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Shape 266">
              <a:extLst>
                <a:ext uri="{FF2B5EF4-FFF2-40B4-BE49-F238E27FC236}">
                  <a16:creationId xmlns:a16="http://schemas.microsoft.com/office/drawing/2014/main" id="{00D2FF67-53FB-234F-B3A8-8CFDF5C33ECF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Shape 267">
              <a:extLst>
                <a:ext uri="{FF2B5EF4-FFF2-40B4-BE49-F238E27FC236}">
                  <a16:creationId xmlns:a16="http://schemas.microsoft.com/office/drawing/2014/main" id="{3F48E860-50C8-9B4E-B0BD-C55D0C2FE270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Shape 268">
              <a:extLst>
                <a:ext uri="{FF2B5EF4-FFF2-40B4-BE49-F238E27FC236}">
                  <a16:creationId xmlns:a16="http://schemas.microsoft.com/office/drawing/2014/main" id="{AC1A6B39-DB16-724E-A189-8011253BEA2F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99CD3962-A5A0-C64A-8119-D3E86C56A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706" y="135466"/>
            <a:ext cx="2116765" cy="10583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1CBACA3-4CBD-7A48-AF1C-7FD08C557D08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5. Nomenclatura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3CBCE9C-DB6F-6E41-B392-5F87F6116D85}"/>
              </a:ext>
            </a:extLst>
          </p:cNvPr>
          <p:cNvSpPr txBox="1"/>
          <p:nvPr/>
        </p:nvSpPr>
        <p:spPr>
          <a:xfrm>
            <a:off x="812436" y="605952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8545372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47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23" name="Group 65">
            <a:extLst>
              <a:ext uri="{FF2B5EF4-FFF2-40B4-BE49-F238E27FC236}">
                <a16:creationId xmlns:a16="http://schemas.microsoft.com/office/drawing/2014/main" id="{311F7003-4BDB-6147-AA3D-B85B32B3C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654114"/>
              </p:ext>
            </p:extLst>
          </p:nvPr>
        </p:nvGraphicFramePr>
        <p:xfrm>
          <a:off x="309562" y="1377012"/>
          <a:ext cx="11572875" cy="4956123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LiH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KH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MgH</a:t>
                      </a:r>
                      <a:r>
                        <a:rPr kumimoji="0" lang="es-ES" sz="2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endParaRPr kumimoji="0" lang="es-ES" sz="2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AlH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CuadroTexto 1">
            <a:extLst>
              <a:ext uri="{FF2B5EF4-FFF2-40B4-BE49-F238E27FC236}">
                <a16:creationId xmlns:a16="http://schemas.microsoft.com/office/drawing/2014/main" id="{FA6166E2-F4C1-BC4C-9DA4-FD62B20B3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55" y="214649"/>
            <a:ext cx="8991799" cy="106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.- Escriba el nombre de cada compuesto de acuerdo al tipo de nomenclatura pedido.</a:t>
            </a:r>
          </a:p>
        </p:txBody>
      </p:sp>
    </p:spTree>
    <p:extLst>
      <p:ext uri="{BB962C8B-B14F-4D97-AF65-F5344CB8AC3E}">
        <p14:creationId xmlns:p14="http://schemas.microsoft.com/office/powerpoint/2010/main" val="140497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48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23" name="Group 65">
            <a:extLst>
              <a:ext uri="{FF2B5EF4-FFF2-40B4-BE49-F238E27FC236}">
                <a16:creationId xmlns:a16="http://schemas.microsoft.com/office/drawing/2014/main" id="{48728693-1FBE-BC43-BFF7-B28952D61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480217"/>
              </p:ext>
            </p:extLst>
          </p:nvPr>
        </p:nvGraphicFramePr>
        <p:xfrm>
          <a:off x="309562" y="1377012"/>
          <a:ext cx="11572875" cy="4956123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LiH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KH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MgH</a:t>
                      </a:r>
                      <a:r>
                        <a:rPr kumimoji="0" lang="es-ES" sz="2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endParaRPr kumimoji="0" lang="es-ES" sz="2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AlH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2 CuadroTexto">
            <a:extLst>
              <a:ext uri="{FF2B5EF4-FFF2-40B4-BE49-F238E27FC236}">
                <a16:creationId xmlns:a16="http://schemas.microsoft.com/office/drawing/2014/main" id="{A5A81BA5-6C3D-6E42-867B-1A933BD87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8474" y="3302500"/>
            <a:ext cx="25225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4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hidruro de litio</a:t>
            </a:r>
          </a:p>
        </p:txBody>
      </p:sp>
      <p:sp>
        <p:nvSpPr>
          <p:cNvPr id="25" name="3 CuadroTexto">
            <a:extLst>
              <a:ext uri="{FF2B5EF4-FFF2-40B4-BE49-F238E27FC236}">
                <a16:creationId xmlns:a16="http://schemas.microsoft.com/office/drawing/2014/main" id="{B402E0FF-82AB-024B-90A0-F6F162F10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67" y="4087836"/>
            <a:ext cx="2997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4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hidruro de potasio</a:t>
            </a:r>
          </a:p>
        </p:txBody>
      </p:sp>
      <p:sp>
        <p:nvSpPr>
          <p:cNvPr id="26" name="4 CuadroTexto">
            <a:extLst>
              <a:ext uri="{FF2B5EF4-FFF2-40B4-BE49-F238E27FC236}">
                <a16:creationId xmlns:a16="http://schemas.microsoft.com/office/drawing/2014/main" id="{35605F29-841F-9049-83B5-75AA51929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26" y="4843469"/>
            <a:ext cx="34269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4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hidruro de magnesio</a:t>
            </a:r>
          </a:p>
        </p:txBody>
      </p:sp>
      <p:sp>
        <p:nvSpPr>
          <p:cNvPr id="27" name="5 CuadroTexto">
            <a:extLst>
              <a:ext uri="{FF2B5EF4-FFF2-40B4-BE49-F238E27FC236}">
                <a16:creationId xmlns:a16="http://schemas.microsoft.com/office/drawing/2014/main" id="{C7B62D32-E7D8-2649-9864-209644D94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14" y="5689653"/>
            <a:ext cx="32745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4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hidruro de aluminio</a:t>
            </a:r>
          </a:p>
        </p:txBody>
      </p:sp>
      <p:sp>
        <p:nvSpPr>
          <p:cNvPr id="28" name="6 CuadroTexto">
            <a:extLst>
              <a:ext uri="{FF2B5EF4-FFF2-40B4-BE49-F238E27FC236}">
                <a16:creationId xmlns:a16="http://schemas.microsoft.com/office/drawing/2014/main" id="{02265026-0D66-AE45-8AC7-970B44F6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3760" y="3236584"/>
            <a:ext cx="25381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4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hidruro lítico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A11EC0CC-4A55-AD46-B31D-8DC40171D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9207" y="4066504"/>
            <a:ext cx="27227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4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hidruro potásico</a:t>
            </a:r>
          </a:p>
        </p:txBody>
      </p:sp>
      <p:sp>
        <p:nvSpPr>
          <p:cNvPr id="31" name="8 CuadroTexto">
            <a:extLst>
              <a:ext uri="{FF2B5EF4-FFF2-40B4-BE49-F238E27FC236}">
                <a16:creationId xmlns:a16="http://schemas.microsoft.com/office/drawing/2014/main" id="{AA2335FB-C912-EC49-9F8C-73541DB3E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876" y="4912688"/>
            <a:ext cx="303302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2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hidruro magnésico</a:t>
            </a:r>
          </a:p>
        </p:txBody>
      </p:sp>
      <p:sp>
        <p:nvSpPr>
          <p:cNvPr id="33" name="9 CuadroTexto">
            <a:extLst>
              <a:ext uri="{FF2B5EF4-FFF2-40B4-BE49-F238E27FC236}">
                <a16:creationId xmlns:a16="http://schemas.microsoft.com/office/drawing/2014/main" id="{77BB72BE-BAE7-E24E-B1FB-00D00FB47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875" y="5715808"/>
            <a:ext cx="30330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4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hidruro </a:t>
            </a:r>
            <a:r>
              <a:rPr lang="es-ES" sz="2400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alumínico</a:t>
            </a:r>
            <a:endParaRPr lang="es-ES" sz="24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7" name="10 CuadroTexto">
            <a:extLst>
              <a:ext uri="{FF2B5EF4-FFF2-40B4-BE49-F238E27FC236}">
                <a16:creationId xmlns:a16="http://schemas.microsoft.com/office/drawing/2014/main" id="{D12FC4DD-78B4-DC40-B710-1F87F74DE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1831" y="3253417"/>
            <a:ext cx="25381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4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hidruro de litio</a:t>
            </a:r>
          </a:p>
        </p:txBody>
      </p:sp>
      <p:sp>
        <p:nvSpPr>
          <p:cNvPr id="38" name="11 CuadroTexto">
            <a:extLst>
              <a:ext uri="{FF2B5EF4-FFF2-40B4-BE49-F238E27FC236}">
                <a16:creationId xmlns:a16="http://schemas.microsoft.com/office/drawing/2014/main" id="{2DDAB19F-75CA-704E-AEE7-3903D410E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9837" y="4040033"/>
            <a:ext cx="3112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4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hidruro de potasio</a:t>
            </a:r>
          </a:p>
        </p:txBody>
      </p:sp>
      <p:sp>
        <p:nvSpPr>
          <p:cNvPr id="52" name="12 CuadroTexto">
            <a:extLst>
              <a:ext uri="{FF2B5EF4-FFF2-40B4-BE49-F238E27FC236}">
                <a16:creationId xmlns:a16="http://schemas.microsoft.com/office/drawing/2014/main" id="{65796734-0E4C-D44E-A373-06C09C0AA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9265" y="4869960"/>
            <a:ext cx="3293635" cy="430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s-ES" sz="22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dihidruro</a:t>
            </a:r>
            <a:r>
              <a:rPr lang="es-ES" sz="22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magnesio</a:t>
            </a:r>
          </a:p>
        </p:txBody>
      </p:sp>
      <p:sp>
        <p:nvSpPr>
          <p:cNvPr id="53" name="13 CuadroTexto">
            <a:extLst>
              <a:ext uri="{FF2B5EF4-FFF2-40B4-BE49-F238E27FC236}">
                <a16:creationId xmlns:a16="http://schemas.microsoft.com/office/drawing/2014/main" id="{B73EAEEA-51C3-5B40-9BAB-9FBD347DC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1936" y="5728094"/>
            <a:ext cx="35841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4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trihidruro</a:t>
            </a:r>
            <a:r>
              <a:rPr lang="es-ES" sz="24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aluminio</a:t>
            </a:r>
          </a:p>
        </p:txBody>
      </p:sp>
    </p:spTree>
    <p:extLst>
      <p:ext uri="{BB962C8B-B14F-4D97-AF65-F5344CB8AC3E}">
        <p14:creationId xmlns:p14="http://schemas.microsoft.com/office/powerpoint/2010/main" val="2198122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49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DF304FD5-C9FA-1C46-A8EB-F30108CB1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60877"/>
              </p:ext>
            </p:extLst>
          </p:nvPr>
        </p:nvGraphicFramePr>
        <p:xfrm>
          <a:off x="309562" y="1377012"/>
          <a:ext cx="11572875" cy="4129089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KCl</a:t>
                      </a:r>
                      <a:endParaRPr kumimoji="0" lang="es-E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599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51552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  <a:defRPr/>
            </a:pP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7D217334-A32A-154E-8735-B27017FD1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546" y="132416"/>
            <a:ext cx="9099517" cy="1331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E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IUPAC, </a:t>
            </a:r>
            <a:r>
              <a:rPr lang="es-E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Iternational</a:t>
            </a:r>
            <a:r>
              <a:rPr lang="es-E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Union</a:t>
            </a:r>
            <a:r>
              <a:rPr lang="es-E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of </a:t>
            </a:r>
            <a:r>
              <a:rPr lang="es-E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Pure</a:t>
            </a:r>
            <a:r>
              <a:rPr lang="es-E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and </a:t>
            </a:r>
            <a:r>
              <a:rPr lang="es-E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Applied</a:t>
            </a:r>
            <a:r>
              <a:rPr lang="es-E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Chemistry</a:t>
            </a:r>
            <a:r>
              <a:rPr lang="es-E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746068E4-A4C8-2B40-86A3-7015E04B6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546" y="1750829"/>
            <a:ext cx="9099517" cy="1900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ja-JP" altLang="es-ES" sz="200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“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el sistema IUPAC se considera a la sustancia compuesta de dos partes, una positiva y una negativa. La parte positiva se escribe primero y se menciona después. La parte negativa se escribe a continuación y se menciona primero</a:t>
            </a:r>
            <a:r>
              <a:rPr lang="ja-JP" altLang="es-ES" sz="200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”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</p:txBody>
      </p:sp>
      <p:sp>
        <p:nvSpPr>
          <p:cNvPr id="7" name="3 CuadroTexto">
            <a:extLst>
              <a:ext uri="{FF2B5EF4-FFF2-40B4-BE49-F238E27FC236}">
                <a16:creationId xmlns:a16="http://schemas.microsoft.com/office/drawing/2014/main" id="{C616AB37-7AD9-D449-BEEE-9E76F0E8C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3622" y="3429000"/>
            <a:ext cx="426371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CL" sz="32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AB</a:t>
            </a:r>
            <a:r>
              <a:rPr lang="es-CL" sz="32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→    </a:t>
            </a:r>
            <a:r>
              <a:rPr lang="es-CL" sz="32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lang="es-CL" sz="3200" b="1" baseline="30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CL" sz="3200" b="1" baseline="30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32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+ </a:t>
            </a:r>
            <a:r>
              <a:rPr lang="es-CL" sz="32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  <a:r>
              <a:rPr lang="es-CL" sz="3200" b="1" baseline="30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endParaRPr lang="es-CL" sz="3200" b="1" dirty="0">
              <a:solidFill>
                <a:srgbClr val="FF93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58F736CC-FB14-D449-AB4C-F62789082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148" y="4744397"/>
            <a:ext cx="7916863" cy="51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ES" sz="20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Fórmula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la representación gráfica de las moléculas.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3CCDFDF0-21D5-2440-9AF5-D900C2FB3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148" y="5550230"/>
            <a:ext cx="9099516" cy="51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ES" sz="20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Símbolo</a:t>
            </a:r>
            <a:r>
              <a:rPr lang="es-ES" sz="2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la representación gráfica de los elementos químicos.</a:t>
            </a:r>
          </a:p>
        </p:txBody>
      </p:sp>
    </p:spTree>
    <p:extLst>
      <p:ext uri="{BB962C8B-B14F-4D97-AF65-F5344CB8AC3E}">
        <p14:creationId xmlns:p14="http://schemas.microsoft.com/office/powerpoint/2010/main" val="2153883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50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0A166F64-9063-0C47-A391-C4174202C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533894"/>
              </p:ext>
            </p:extLst>
          </p:nvPr>
        </p:nvGraphicFramePr>
        <p:xfrm>
          <a:off x="309562" y="1377012"/>
          <a:ext cx="11572875" cy="4129089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(No se utiliza)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KCl</a:t>
                      </a:r>
                      <a:endParaRPr kumimoji="0" lang="es-E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(No se utiliza)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(No se utiliza)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8 CuadroTexto">
            <a:extLst>
              <a:ext uri="{FF2B5EF4-FFF2-40B4-BE49-F238E27FC236}">
                <a16:creationId xmlns:a16="http://schemas.microsoft.com/office/drawing/2014/main" id="{15BDCADA-1516-1742-9FFC-7BAD86C36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5046" y="4934922"/>
            <a:ext cx="23326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ácido sulfhídrico </a:t>
            </a:r>
          </a:p>
        </p:txBody>
      </p:sp>
      <p:sp>
        <p:nvSpPr>
          <p:cNvPr id="7" name="3 CuadroTexto">
            <a:extLst>
              <a:ext uri="{FF2B5EF4-FFF2-40B4-BE49-F238E27FC236}">
                <a16:creationId xmlns:a16="http://schemas.microsoft.com/office/drawing/2014/main" id="{EDD7B7AB-A65E-4C40-8B25-5A56AE677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64" y="3325678"/>
            <a:ext cx="32604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fluoruro de hidrógeno</a:t>
            </a:r>
            <a:endParaRPr lang="es-CL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4 CuadroTexto">
            <a:extLst>
              <a:ext uri="{FF2B5EF4-FFF2-40B4-BE49-F238E27FC236}">
                <a16:creationId xmlns:a16="http://schemas.microsoft.com/office/drawing/2014/main" id="{C7F1CB22-5899-7548-91CD-2D02CDB27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5046" y="3328994"/>
            <a:ext cx="23807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ácido fluorhídrico</a:t>
            </a:r>
          </a:p>
        </p:txBody>
      </p:sp>
      <p:sp>
        <p:nvSpPr>
          <p:cNvPr id="9" name="5 CuadroTexto">
            <a:extLst>
              <a:ext uri="{FF2B5EF4-FFF2-40B4-BE49-F238E27FC236}">
                <a16:creationId xmlns:a16="http://schemas.microsoft.com/office/drawing/2014/main" id="{89FF6227-08C6-BE46-AE0A-357D46817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1968" y="4074332"/>
            <a:ext cx="32604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cloruro de hidrógeno</a:t>
            </a:r>
          </a:p>
        </p:txBody>
      </p:sp>
      <p:sp>
        <p:nvSpPr>
          <p:cNvPr id="10" name="6 CuadroTexto">
            <a:extLst>
              <a:ext uri="{FF2B5EF4-FFF2-40B4-BE49-F238E27FC236}">
                <a16:creationId xmlns:a16="http://schemas.microsoft.com/office/drawing/2014/main" id="{45FBA789-1AC5-514A-B6B2-5BEB7B7F3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5046" y="4107888"/>
            <a:ext cx="23407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ácido clorhídrico </a:t>
            </a:r>
          </a:p>
        </p:txBody>
      </p:sp>
      <p:sp>
        <p:nvSpPr>
          <p:cNvPr id="12" name="7 CuadroTexto">
            <a:extLst>
              <a:ext uri="{FF2B5EF4-FFF2-40B4-BE49-F238E27FC236}">
                <a16:creationId xmlns:a16="http://schemas.microsoft.com/office/drawing/2014/main" id="{CB389302-A6FB-7649-896D-CCA529AB4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64" y="4864689"/>
            <a:ext cx="32876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sulfuro de </a:t>
            </a: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dihidrógeno</a:t>
            </a:r>
            <a:endParaRPr lang="es-ES" sz="2000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095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51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B8E7F7FD-63C9-C347-8090-0B50DF197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167122"/>
              </p:ext>
            </p:extLst>
          </p:nvPr>
        </p:nvGraphicFramePr>
        <p:xfrm>
          <a:off x="309562" y="1377012"/>
          <a:ext cx="11572875" cy="4129089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CaF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FeCl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CuBr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85369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52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6C834B33-1DD5-D948-86EE-7403415F877E}"/>
              </a:ext>
            </a:extLst>
          </p:cNvPr>
          <p:cNvGraphicFramePr>
            <a:graphicFrameLocks noGrp="1"/>
          </p:cNvGraphicFramePr>
          <p:nvPr/>
        </p:nvGraphicFramePr>
        <p:xfrm>
          <a:off x="309562" y="1377012"/>
          <a:ext cx="11572875" cy="4129089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CaF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FeCl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CuBr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2 CuadroTexto">
            <a:extLst>
              <a:ext uri="{FF2B5EF4-FFF2-40B4-BE49-F238E27FC236}">
                <a16:creationId xmlns:a16="http://schemas.microsoft.com/office/drawing/2014/main" id="{B522DA05-3C73-AC43-9BB7-0C2452389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929" y="3237863"/>
            <a:ext cx="23695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fluoruro de calcio</a:t>
            </a:r>
          </a:p>
        </p:txBody>
      </p:sp>
      <p:sp>
        <p:nvSpPr>
          <p:cNvPr id="7" name="3 CuadroTexto">
            <a:extLst>
              <a:ext uri="{FF2B5EF4-FFF2-40B4-BE49-F238E27FC236}">
                <a16:creationId xmlns:a16="http://schemas.microsoft.com/office/drawing/2014/main" id="{7ECC53F0-BD19-4F43-8F72-D00541840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60" y="3328994"/>
            <a:ext cx="21146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fluoruro cálcico</a:t>
            </a:r>
          </a:p>
        </p:txBody>
      </p:sp>
      <p:sp>
        <p:nvSpPr>
          <p:cNvPr id="8" name="4 CuadroTexto">
            <a:extLst>
              <a:ext uri="{FF2B5EF4-FFF2-40B4-BE49-F238E27FC236}">
                <a16:creationId xmlns:a16="http://schemas.microsoft.com/office/drawing/2014/main" id="{8B483455-8DA7-F64C-811E-C28424982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3835" y="4071945"/>
            <a:ext cx="2768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cloruro de hierro (II)</a:t>
            </a:r>
          </a:p>
        </p:txBody>
      </p:sp>
      <p:sp>
        <p:nvSpPr>
          <p:cNvPr id="9" name="5 CuadroTexto">
            <a:extLst>
              <a:ext uri="{FF2B5EF4-FFF2-40B4-BE49-F238E27FC236}">
                <a16:creationId xmlns:a16="http://schemas.microsoft.com/office/drawing/2014/main" id="{F30E8497-C660-5D44-9258-9FA494304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99" y="4109526"/>
            <a:ext cx="2025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cloruro ferroso</a:t>
            </a:r>
            <a:endParaRPr lang="es-CL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0" name="6 CuadroTexto">
            <a:extLst>
              <a:ext uri="{FF2B5EF4-FFF2-40B4-BE49-F238E27FC236}">
                <a16:creationId xmlns:a16="http://schemas.microsoft.com/office/drawing/2014/main" id="{65BA668F-3E3C-D44B-A70D-E9D773CF1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3835" y="4906027"/>
            <a:ext cx="2859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bromuro de cobre (II)</a:t>
            </a:r>
          </a:p>
        </p:txBody>
      </p:sp>
      <p:sp>
        <p:nvSpPr>
          <p:cNvPr id="12" name="7 CuadroTexto">
            <a:extLst>
              <a:ext uri="{FF2B5EF4-FFF2-40B4-BE49-F238E27FC236}">
                <a16:creationId xmlns:a16="http://schemas.microsoft.com/office/drawing/2014/main" id="{2D315658-E429-6347-9928-1C7966A44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3799" y="4920262"/>
            <a:ext cx="22669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bromuro cúprico</a:t>
            </a:r>
          </a:p>
        </p:txBody>
      </p:sp>
      <p:sp>
        <p:nvSpPr>
          <p:cNvPr id="13" name="8 CuadroTexto">
            <a:extLst>
              <a:ext uri="{FF2B5EF4-FFF2-40B4-BE49-F238E27FC236}">
                <a16:creationId xmlns:a16="http://schemas.microsoft.com/office/drawing/2014/main" id="{31A128D1-65B7-D948-9DFC-5E193A3FB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1773" y="3250413"/>
            <a:ext cx="2605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difluoruro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calcio</a:t>
            </a:r>
          </a:p>
        </p:txBody>
      </p:sp>
      <p:sp>
        <p:nvSpPr>
          <p:cNvPr id="14" name="9 CuadroTexto">
            <a:extLst>
              <a:ext uri="{FF2B5EF4-FFF2-40B4-BE49-F238E27FC236}">
                <a16:creationId xmlns:a16="http://schemas.microsoft.com/office/drawing/2014/main" id="{C48326CB-D66C-6A4F-928D-52CFF2D93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1935" y="4003363"/>
            <a:ext cx="25154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dicloruro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hierro</a:t>
            </a:r>
          </a:p>
        </p:txBody>
      </p:sp>
      <p:sp>
        <p:nvSpPr>
          <p:cNvPr id="15" name="10 CuadroTexto">
            <a:extLst>
              <a:ext uri="{FF2B5EF4-FFF2-40B4-BE49-F238E27FC236}">
                <a16:creationId xmlns:a16="http://schemas.microsoft.com/office/drawing/2014/main" id="{F0624E83-E5F7-5B4C-9B6C-F0F6E1DEA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10" y="4772032"/>
            <a:ext cx="26677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dibromuro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cobre</a:t>
            </a:r>
          </a:p>
        </p:txBody>
      </p:sp>
    </p:spTree>
    <p:extLst>
      <p:ext uri="{BB962C8B-B14F-4D97-AF65-F5344CB8AC3E}">
        <p14:creationId xmlns:p14="http://schemas.microsoft.com/office/powerpoint/2010/main" val="3316575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53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82778797-DA5F-7341-9FE8-DA520CAB7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449893"/>
              </p:ext>
            </p:extLst>
          </p:nvPr>
        </p:nvGraphicFramePr>
        <p:xfrm>
          <a:off x="166685" y="676918"/>
          <a:ext cx="11572875" cy="5779103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FeO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Fe</a:t>
                      </a:r>
                      <a:r>
                        <a:rPr kumimoji="0" lang="es-E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2</a:t>
                      </a: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O</a:t>
                      </a:r>
                      <a:r>
                        <a:rPr kumimoji="0" lang="es-E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3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Cu</a:t>
                      </a:r>
                      <a:r>
                        <a:rPr kumimoji="0" lang="es-E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2</a:t>
                      </a: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O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CuO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641410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CaO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43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3023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54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10B47A2A-38DA-CA4D-8D31-342DA1387600}"/>
              </a:ext>
            </a:extLst>
          </p:cNvPr>
          <p:cNvGraphicFramePr>
            <a:graphicFrameLocks noGrp="1"/>
          </p:cNvGraphicFramePr>
          <p:nvPr/>
        </p:nvGraphicFramePr>
        <p:xfrm>
          <a:off x="166685" y="676918"/>
          <a:ext cx="11572875" cy="5779103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FeO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Fe</a:t>
                      </a:r>
                      <a:r>
                        <a:rPr kumimoji="0" lang="es-E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2</a:t>
                      </a: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O</a:t>
                      </a:r>
                      <a:r>
                        <a:rPr kumimoji="0" lang="es-E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3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Cu</a:t>
                      </a:r>
                      <a:r>
                        <a:rPr kumimoji="0" lang="es-E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2</a:t>
                      </a: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O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CuO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641410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CaO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43157"/>
                  </a:ext>
                </a:extLst>
              </a:tr>
            </a:tbl>
          </a:graphicData>
        </a:graphic>
      </p:graphicFrame>
      <p:sp>
        <p:nvSpPr>
          <p:cNvPr id="6" name="3 CuadroTexto">
            <a:extLst>
              <a:ext uri="{FF2B5EF4-FFF2-40B4-BE49-F238E27FC236}">
                <a16:creationId xmlns:a16="http://schemas.microsoft.com/office/drawing/2014/main" id="{D4B741B2-3C90-5540-A44B-05030FDDB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046" y="2528887"/>
            <a:ext cx="26548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hierro (II)</a:t>
            </a:r>
          </a:p>
        </p:txBody>
      </p:sp>
      <p:sp>
        <p:nvSpPr>
          <p:cNvPr id="7" name="4 CuadroTexto">
            <a:extLst>
              <a:ext uri="{FF2B5EF4-FFF2-40B4-BE49-F238E27FC236}">
                <a16:creationId xmlns:a16="http://schemas.microsoft.com/office/drawing/2014/main" id="{397FE0E2-418E-B74D-B98E-FE2DC18CD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2345" y="2543950"/>
            <a:ext cx="18646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ferroso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B7E1817F-A782-A04A-8171-4A613A006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1503" y="2552672"/>
            <a:ext cx="26548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monóxido de hierro</a:t>
            </a:r>
          </a:p>
        </p:txBody>
      </p:sp>
      <p:sp>
        <p:nvSpPr>
          <p:cNvPr id="9" name="7 CuadroTexto">
            <a:extLst>
              <a:ext uri="{FF2B5EF4-FFF2-40B4-BE49-F238E27FC236}">
                <a16:creationId xmlns:a16="http://schemas.microsoft.com/office/drawing/2014/main" id="{CB53B7CC-C47D-2241-8046-B2DE87D70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2939" y="3391632"/>
            <a:ext cx="25699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s-ES" sz="200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hierro (III)</a:t>
            </a:r>
            <a:endParaRPr lang="es-CL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0" name="8 CuadroTexto">
            <a:extLst>
              <a:ext uri="{FF2B5EF4-FFF2-40B4-BE49-F238E27FC236}">
                <a16:creationId xmlns:a16="http://schemas.microsoft.com/office/drawing/2014/main" id="{1E914524-3F8C-9E44-BD32-677D36AD6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0999" y="3365847"/>
            <a:ext cx="17812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férrico</a:t>
            </a:r>
          </a:p>
        </p:txBody>
      </p:sp>
      <p:sp>
        <p:nvSpPr>
          <p:cNvPr id="12" name="9 CuadroTexto">
            <a:extLst>
              <a:ext uri="{FF2B5EF4-FFF2-40B4-BE49-F238E27FC236}">
                <a16:creationId xmlns:a16="http://schemas.microsoft.com/office/drawing/2014/main" id="{5B2521A8-7EC4-7048-A290-392891EB0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1503" y="3342423"/>
            <a:ext cx="26100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trióxido de </a:t>
            </a: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dihierro</a:t>
            </a:r>
            <a:endParaRPr lang="es-ES" sz="2000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3" name="10 CuadroTexto">
            <a:extLst>
              <a:ext uri="{FF2B5EF4-FFF2-40B4-BE49-F238E27FC236}">
                <a16:creationId xmlns:a16="http://schemas.microsoft.com/office/drawing/2014/main" id="{C6C7D951-94D1-FA45-8DA9-B3C902BD3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6864" y="4195762"/>
            <a:ext cx="24609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cobre (I) </a:t>
            </a:r>
          </a:p>
        </p:txBody>
      </p:sp>
      <p:sp>
        <p:nvSpPr>
          <p:cNvPr id="14" name="11 CuadroTexto">
            <a:extLst>
              <a:ext uri="{FF2B5EF4-FFF2-40B4-BE49-F238E27FC236}">
                <a16:creationId xmlns:a16="http://schemas.microsoft.com/office/drawing/2014/main" id="{D85C179E-DA87-604D-B32D-DF5501AE2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8519" y="4237995"/>
            <a:ext cx="19752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cuproso</a:t>
            </a:r>
          </a:p>
        </p:txBody>
      </p:sp>
      <p:sp>
        <p:nvSpPr>
          <p:cNvPr id="15" name="12 CuadroTexto">
            <a:extLst>
              <a:ext uri="{FF2B5EF4-FFF2-40B4-BE49-F238E27FC236}">
                <a16:creationId xmlns:a16="http://schemas.microsoft.com/office/drawing/2014/main" id="{5F1D957C-CD7D-AE43-B62B-942BD49D0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8391" y="4210387"/>
            <a:ext cx="28472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monóxido de </a:t>
            </a: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dicobre</a:t>
            </a:r>
            <a:endParaRPr lang="es-CL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6" name="13 CuadroTexto">
            <a:extLst>
              <a:ext uri="{FF2B5EF4-FFF2-40B4-BE49-F238E27FC236}">
                <a16:creationId xmlns:a16="http://schemas.microsoft.com/office/drawing/2014/main" id="{B68CB49F-4AAA-9F42-BFDE-E810172E2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6865" y="5068887"/>
            <a:ext cx="24529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cobre (II)</a:t>
            </a:r>
          </a:p>
        </p:txBody>
      </p:sp>
      <p:sp>
        <p:nvSpPr>
          <p:cNvPr id="17" name="14 CuadroTexto">
            <a:extLst>
              <a:ext uri="{FF2B5EF4-FFF2-40B4-BE49-F238E27FC236}">
                <a16:creationId xmlns:a16="http://schemas.microsoft.com/office/drawing/2014/main" id="{5F041585-F5FE-F14F-BE0A-B5588E845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0999" y="5090361"/>
            <a:ext cx="18918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cúprico</a:t>
            </a:r>
          </a:p>
        </p:txBody>
      </p:sp>
      <p:sp>
        <p:nvSpPr>
          <p:cNvPr id="18" name="15 CuadroTexto">
            <a:extLst>
              <a:ext uri="{FF2B5EF4-FFF2-40B4-BE49-F238E27FC236}">
                <a16:creationId xmlns:a16="http://schemas.microsoft.com/office/drawing/2014/main" id="{1CEEC4E5-2900-1C4B-AD5C-1EF3DA47E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9430" y="5083911"/>
            <a:ext cx="26116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monóxido de cobre</a:t>
            </a:r>
          </a:p>
        </p:txBody>
      </p:sp>
      <p:sp>
        <p:nvSpPr>
          <p:cNvPr id="19" name="16 CuadroTexto">
            <a:extLst>
              <a:ext uri="{FF2B5EF4-FFF2-40B4-BE49-F238E27FC236}">
                <a16:creationId xmlns:a16="http://schemas.microsoft.com/office/drawing/2014/main" id="{14B7BC5E-B5BD-274E-917F-F746FDD0A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8734" y="5873077"/>
            <a:ext cx="20681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calcio</a:t>
            </a:r>
          </a:p>
        </p:txBody>
      </p:sp>
      <p:sp>
        <p:nvSpPr>
          <p:cNvPr id="20" name="17 CuadroTexto">
            <a:extLst>
              <a:ext uri="{FF2B5EF4-FFF2-40B4-BE49-F238E27FC236}">
                <a16:creationId xmlns:a16="http://schemas.microsoft.com/office/drawing/2014/main" id="{5E913670-9585-AD48-9E2D-DF272FDED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0999" y="5911129"/>
            <a:ext cx="18133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cálcico</a:t>
            </a:r>
          </a:p>
        </p:txBody>
      </p:sp>
      <p:sp>
        <p:nvSpPr>
          <p:cNvPr id="21" name="18 CuadroTexto">
            <a:extLst>
              <a:ext uri="{FF2B5EF4-FFF2-40B4-BE49-F238E27FC236}">
                <a16:creationId xmlns:a16="http://schemas.microsoft.com/office/drawing/2014/main" id="{3D0972CF-4C63-E44C-98F1-54F8A02DB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9430" y="5896272"/>
            <a:ext cx="26228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monóxido de calcio</a:t>
            </a:r>
            <a:endParaRPr lang="es-CL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001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55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00DB06FF-13D8-3F40-9586-883EB4A39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72421"/>
              </p:ext>
            </p:extLst>
          </p:nvPr>
        </p:nvGraphicFramePr>
        <p:xfrm>
          <a:off x="166685" y="676918"/>
          <a:ext cx="11572875" cy="5779103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Cl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Cl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Cl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Cl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641410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43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3777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56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27DDD137-D89C-6742-81A8-79CA564E25C1}"/>
              </a:ext>
            </a:extLst>
          </p:cNvPr>
          <p:cNvGraphicFramePr>
            <a:graphicFrameLocks noGrp="1"/>
          </p:cNvGraphicFramePr>
          <p:nvPr/>
        </p:nvGraphicFramePr>
        <p:xfrm>
          <a:off x="166685" y="676918"/>
          <a:ext cx="11572875" cy="5779103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Cl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Cl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Cl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Cl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641410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43157"/>
                  </a:ext>
                </a:extLst>
              </a:tr>
            </a:tbl>
          </a:graphicData>
        </a:graphic>
      </p:graphicFrame>
      <p:sp>
        <p:nvSpPr>
          <p:cNvPr id="6" name="8 CuadroTexto">
            <a:extLst>
              <a:ext uri="{FF2B5EF4-FFF2-40B4-BE49-F238E27FC236}">
                <a16:creationId xmlns:a16="http://schemas.microsoft.com/office/drawing/2014/main" id="{031D3278-12E3-474D-B9DA-6218D8372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979" y="2585556"/>
            <a:ext cx="23054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cloro (I)</a:t>
            </a:r>
          </a:p>
        </p:txBody>
      </p:sp>
      <p:sp>
        <p:nvSpPr>
          <p:cNvPr id="7" name="9 CuadroTexto">
            <a:extLst>
              <a:ext uri="{FF2B5EF4-FFF2-40B4-BE49-F238E27FC236}">
                <a16:creationId xmlns:a16="http://schemas.microsoft.com/office/drawing/2014/main" id="{6485FD1C-0C22-F344-BDFF-CB8CFAC58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010" y="2516271"/>
            <a:ext cx="29209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anhídrido hipocloroso</a:t>
            </a:r>
          </a:p>
        </p:txBody>
      </p:sp>
      <p:sp>
        <p:nvSpPr>
          <p:cNvPr id="8" name="10 CuadroTexto">
            <a:extLst>
              <a:ext uri="{FF2B5EF4-FFF2-40B4-BE49-F238E27FC236}">
                <a16:creationId xmlns:a16="http://schemas.microsoft.com/office/drawing/2014/main" id="{84FC36B0-9944-8F49-845E-6B4A160B6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1310" y="2583383"/>
            <a:ext cx="27735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monóxido de </a:t>
            </a: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dicloro</a:t>
            </a:r>
            <a:endParaRPr lang="es-ES" sz="2000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9" name="11 CuadroTexto">
            <a:extLst>
              <a:ext uri="{FF2B5EF4-FFF2-40B4-BE49-F238E27FC236}">
                <a16:creationId xmlns:a16="http://schemas.microsoft.com/office/drawing/2014/main" id="{D8C50B5F-44FC-8447-AF06-A51B63CED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361" y="3425825"/>
            <a:ext cx="24529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cloro (III)</a:t>
            </a:r>
          </a:p>
        </p:txBody>
      </p:sp>
      <p:sp>
        <p:nvSpPr>
          <p:cNvPr id="10" name="12 CuadroTexto">
            <a:extLst>
              <a:ext uri="{FF2B5EF4-FFF2-40B4-BE49-F238E27FC236}">
                <a16:creationId xmlns:a16="http://schemas.microsoft.com/office/drawing/2014/main" id="{65179460-848B-234E-942D-28B4495C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3726" y="3380829"/>
            <a:ext cx="23695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anhídrido </a:t>
            </a:r>
            <a:r>
              <a:rPr lang="es-ES" sz="2000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cloroso</a:t>
            </a:r>
            <a:endParaRPr lang="es-ES"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13 CuadroTexto">
            <a:extLst>
              <a:ext uri="{FF2B5EF4-FFF2-40B4-BE49-F238E27FC236}">
                <a16:creationId xmlns:a16="http://schemas.microsoft.com/office/drawing/2014/main" id="{770D775B-79D2-1540-9B24-719667D5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3864" y="3380829"/>
            <a:ext cx="2492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trióxido de </a:t>
            </a: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dicloro</a:t>
            </a:r>
            <a:endParaRPr lang="es-ES" sz="2000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3" name="14 CuadroTexto">
            <a:extLst>
              <a:ext uri="{FF2B5EF4-FFF2-40B4-BE49-F238E27FC236}">
                <a16:creationId xmlns:a16="http://schemas.microsoft.com/office/drawing/2014/main" id="{E7588A35-9E2C-D046-8BE5-41B9F334F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148" y="4250293"/>
            <a:ext cx="2400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cloro (V)</a:t>
            </a:r>
          </a:p>
        </p:txBody>
      </p:sp>
      <p:sp>
        <p:nvSpPr>
          <p:cNvPr id="14" name="15 CuadroTexto">
            <a:extLst>
              <a:ext uri="{FF2B5EF4-FFF2-40B4-BE49-F238E27FC236}">
                <a16:creationId xmlns:a16="http://schemas.microsoft.com/office/drawing/2014/main" id="{E79990DF-4FF1-DF4C-A423-108033712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3726" y="4261926"/>
            <a:ext cx="22862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anhídrido clórico</a:t>
            </a:r>
          </a:p>
        </p:txBody>
      </p:sp>
      <p:sp>
        <p:nvSpPr>
          <p:cNvPr id="15" name="16 CuadroTexto">
            <a:extLst>
              <a:ext uri="{FF2B5EF4-FFF2-40B4-BE49-F238E27FC236}">
                <a16:creationId xmlns:a16="http://schemas.microsoft.com/office/drawing/2014/main" id="{5299E4FE-34D9-3A4B-B3E1-AEE0C0D17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6500" y="4179332"/>
            <a:ext cx="27783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pentóxido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</a:t>
            </a: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dicloro</a:t>
            </a:r>
            <a:endParaRPr lang="es-ES" sz="2000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6" name="17 CuadroTexto">
            <a:extLst>
              <a:ext uri="{FF2B5EF4-FFF2-40B4-BE49-F238E27FC236}">
                <a16:creationId xmlns:a16="http://schemas.microsoft.com/office/drawing/2014/main" id="{7C76C789-BAFA-604D-8290-B16B84887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3566" y="5065753"/>
            <a:ext cx="25474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cloro (VII)</a:t>
            </a:r>
          </a:p>
        </p:txBody>
      </p:sp>
      <p:sp>
        <p:nvSpPr>
          <p:cNvPr id="17" name="18 CuadroTexto">
            <a:extLst>
              <a:ext uri="{FF2B5EF4-FFF2-40B4-BE49-F238E27FC236}">
                <a16:creationId xmlns:a16="http://schemas.microsoft.com/office/drawing/2014/main" id="{EBCA1B56-507B-1B4D-A253-D40F4BB00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1021" y="5094288"/>
            <a:ext cx="26949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anhídrido perclórico</a:t>
            </a:r>
          </a:p>
        </p:txBody>
      </p:sp>
      <p:sp>
        <p:nvSpPr>
          <p:cNvPr id="18" name="19 CuadroTexto">
            <a:extLst>
              <a:ext uri="{FF2B5EF4-FFF2-40B4-BE49-F238E27FC236}">
                <a16:creationId xmlns:a16="http://schemas.microsoft.com/office/drawing/2014/main" id="{B501F20D-751E-BF46-82D3-F78726D9C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0664" y="5059443"/>
            <a:ext cx="29193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heptaóxido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</a:t>
            </a: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dicloro</a:t>
            </a:r>
            <a:endParaRPr lang="es-ES" sz="2000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" name="20 CuadroTexto">
            <a:extLst>
              <a:ext uri="{FF2B5EF4-FFF2-40B4-BE49-F238E27FC236}">
                <a16:creationId xmlns:a16="http://schemas.microsoft.com/office/drawing/2014/main" id="{0686CF81-14D9-DC4D-9206-0344AA8EE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1861" y="5906022"/>
            <a:ext cx="28616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carbono (IV)</a:t>
            </a:r>
          </a:p>
        </p:txBody>
      </p:sp>
      <p:sp>
        <p:nvSpPr>
          <p:cNvPr id="20" name="21 CuadroTexto">
            <a:extLst>
              <a:ext uri="{FF2B5EF4-FFF2-40B4-BE49-F238E27FC236}">
                <a16:creationId xmlns:a16="http://schemas.microsoft.com/office/drawing/2014/main" id="{18C88A8A-7E97-2747-890F-0CF44347F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1441" y="5891734"/>
            <a:ext cx="2674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anhídrido carbónico</a:t>
            </a:r>
          </a:p>
        </p:txBody>
      </p:sp>
      <p:sp>
        <p:nvSpPr>
          <p:cNvPr id="21" name="22 CuadroTexto">
            <a:extLst>
              <a:ext uri="{FF2B5EF4-FFF2-40B4-BE49-F238E27FC236}">
                <a16:creationId xmlns:a16="http://schemas.microsoft.com/office/drawing/2014/main" id="{F8339779-1610-FA40-89EC-EDFECAE60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4666" y="5879709"/>
            <a:ext cx="26068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dióxido de carbono</a:t>
            </a:r>
          </a:p>
        </p:txBody>
      </p:sp>
    </p:spTree>
    <p:extLst>
      <p:ext uri="{BB962C8B-B14F-4D97-AF65-F5344CB8AC3E}">
        <p14:creationId xmlns:p14="http://schemas.microsoft.com/office/powerpoint/2010/main" val="483474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57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E55EEA10-BADA-B94A-8F61-60A198E29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324201"/>
              </p:ext>
            </p:extLst>
          </p:nvPr>
        </p:nvGraphicFramePr>
        <p:xfrm>
          <a:off x="166685" y="676918"/>
          <a:ext cx="11572875" cy="5779103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Li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Na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CaO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641410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CuO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43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024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58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51EB6AF0-7379-8645-84CB-F1E02514A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156078"/>
              </p:ext>
            </p:extLst>
          </p:nvPr>
        </p:nvGraphicFramePr>
        <p:xfrm>
          <a:off x="166685" y="676918"/>
          <a:ext cx="11572875" cy="5779103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Li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Na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CaO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641410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CuO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43157"/>
                  </a:ext>
                </a:extLst>
              </a:tr>
            </a:tbl>
          </a:graphicData>
        </a:graphic>
      </p:graphicFrame>
      <p:sp>
        <p:nvSpPr>
          <p:cNvPr id="6" name="2 CuadroTexto">
            <a:extLst>
              <a:ext uri="{FF2B5EF4-FFF2-40B4-BE49-F238E27FC236}">
                <a16:creationId xmlns:a16="http://schemas.microsoft.com/office/drawing/2014/main" id="{5CF1C5DF-F846-6746-A35D-71B481B6A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8969" y="2543982"/>
            <a:ext cx="1981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</a:rPr>
              <a:t>peróxido de litio</a:t>
            </a:r>
          </a:p>
        </p:txBody>
      </p:sp>
      <p:sp>
        <p:nvSpPr>
          <p:cNvPr id="7" name="3 CuadroTexto">
            <a:extLst>
              <a:ext uri="{FF2B5EF4-FFF2-40B4-BE49-F238E27FC236}">
                <a16:creationId xmlns:a16="http://schemas.microsoft.com/office/drawing/2014/main" id="{DE7ED50E-787C-2E46-8060-31BED9254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8" y="3330929"/>
            <a:ext cx="2279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</a:rPr>
              <a:t>peróxido de  sodio</a:t>
            </a:r>
          </a:p>
        </p:txBody>
      </p:sp>
      <p:sp>
        <p:nvSpPr>
          <p:cNvPr id="8" name="4 CuadroTexto">
            <a:extLst>
              <a:ext uri="{FF2B5EF4-FFF2-40B4-BE49-F238E27FC236}">
                <a16:creationId xmlns:a16="http://schemas.microsoft.com/office/drawing/2014/main" id="{C4030C46-FBE6-2E41-8908-E080DB1F4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82" y="4143382"/>
            <a:ext cx="2714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</a:rPr>
              <a:t>peróxido de hidrógeno</a:t>
            </a:r>
          </a:p>
        </p:txBody>
      </p:sp>
      <p:sp>
        <p:nvSpPr>
          <p:cNvPr id="9" name="5 CuadroTexto">
            <a:extLst>
              <a:ext uri="{FF2B5EF4-FFF2-40B4-BE49-F238E27FC236}">
                <a16:creationId xmlns:a16="http://schemas.microsoft.com/office/drawing/2014/main" id="{87142714-83C2-1540-9CDE-F2D1D85B0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713" y="5033900"/>
            <a:ext cx="23225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</a:rPr>
              <a:t>peróxido de  calcio</a:t>
            </a:r>
          </a:p>
        </p:txBody>
      </p:sp>
      <p:sp>
        <p:nvSpPr>
          <p:cNvPr id="10" name="6 CuadroTexto">
            <a:extLst>
              <a:ext uri="{FF2B5EF4-FFF2-40B4-BE49-F238E27FC236}">
                <a16:creationId xmlns:a16="http://schemas.microsoft.com/office/drawing/2014/main" id="{306D1408-BDB8-414E-9715-DFF93DD28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82" y="5905958"/>
            <a:ext cx="2617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</a:rPr>
              <a:t>peróxido de cobre (II)</a:t>
            </a:r>
          </a:p>
        </p:txBody>
      </p:sp>
      <p:sp>
        <p:nvSpPr>
          <p:cNvPr id="12" name="7 CuadroTexto">
            <a:extLst>
              <a:ext uri="{FF2B5EF4-FFF2-40B4-BE49-F238E27FC236}">
                <a16:creationId xmlns:a16="http://schemas.microsoft.com/office/drawing/2014/main" id="{D1DD9579-D3E2-8048-AC11-8A9375DB8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8418" y="2499277"/>
            <a:ext cx="17668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</a:rPr>
              <a:t>peróxido lítico</a:t>
            </a:r>
          </a:p>
        </p:txBody>
      </p:sp>
      <p:sp>
        <p:nvSpPr>
          <p:cNvPr id="13" name="8 CuadroTexto">
            <a:extLst>
              <a:ext uri="{FF2B5EF4-FFF2-40B4-BE49-F238E27FC236}">
                <a16:creationId xmlns:a16="http://schemas.microsoft.com/office/drawing/2014/main" id="{37EEE389-B529-9941-A8A9-A61C318FCA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615" y="3332870"/>
            <a:ext cx="19816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</a:rPr>
              <a:t>peróxido sódico</a:t>
            </a:r>
          </a:p>
        </p:txBody>
      </p:sp>
      <p:sp>
        <p:nvSpPr>
          <p:cNvPr id="14" name="9 CuadroTexto">
            <a:extLst>
              <a:ext uri="{FF2B5EF4-FFF2-40B4-BE49-F238E27FC236}">
                <a16:creationId xmlns:a16="http://schemas.microsoft.com/office/drawing/2014/main" id="{EB10BAF4-801B-0F46-846E-E030FC430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038" y="4230148"/>
            <a:ext cx="20088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</a:rPr>
              <a:t>peróxido hídrico</a:t>
            </a:r>
          </a:p>
        </p:txBody>
      </p:sp>
      <p:sp>
        <p:nvSpPr>
          <p:cNvPr id="15" name="10 CuadroTexto">
            <a:extLst>
              <a:ext uri="{FF2B5EF4-FFF2-40B4-BE49-F238E27FC236}">
                <a16:creationId xmlns:a16="http://schemas.microsoft.com/office/drawing/2014/main" id="{2E1EFA72-6595-4743-AC46-67FAB2374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038" y="5065143"/>
            <a:ext cx="20249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</a:rPr>
              <a:t>peróxido cálcico</a:t>
            </a:r>
          </a:p>
        </p:txBody>
      </p:sp>
      <p:sp>
        <p:nvSpPr>
          <p:cNvPr id="16" name="11 CuadroTexto">
            <a:extLst>
              <a:ext uri="{FF2B5EF4-FFF2-40B4-BE49-F238E27FC236}">
                <a16:creationId xmlns:a16="http://schemas.microsoft.com/office/drawing/2014/main" id="{F9F84BE1-C6EA-894E-BCB3-20FE1AA29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8075" y="5864231"/>
            <a:ext cx="2066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</a:rPr>
              <a:t>peróxido cúprico</a:t>
            </a:r>
          </a:p>
        </p:txBody>
      </p:sp>
      <p:sp>
        <p:nvSpPr>
          <p:cNvPr id="17" name="12 CuadroTexto">
            <a:extLst>
              <a:ext uri="{FF2B5EF4-FFF2-40B4-BE49-F238E27FC236}">
                <a16:creationId xmlns:a16="http://schemas.microsoft.com/office/drawing/2014/main" id="{A47F2E5C-D1C2-274E-906F-16216B91D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4368" y="2571638"/>
            <a:ext cx="20120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</a:rPr>
              <a:t>dióxido de </a:t>
            </a:r>
            <a:r>
              <a:rPr lang="es-ES" sz="2000" dirty="0" err="1">
                <a:solidFill>
                  <a:srgbClr val="011893"/>
                </a:solidFill>
              </a:rPr>
              <a:t>dilitio</a:t>
            </a:r>
            <a:endParaRPr lang="es-ES" sz="2000" dirty="0">
              <a:solidFill>
                <a:srgbClr val="011893"/>
              </a:solidFill>
            </a:endParaRPr>
          </a:p>
        </p:txBody>
      </p:sp>
      <p:sp>
        <p:nvSpPr>
          <p:cNvPr id="18" name="13 CuadroTexto">
            <a:extLst>
              <a:ext uri="{FF2B5EF4-FFF2-40B4-BE49-F238E27FC236}">
                <a16:creationId xmlns:a16="http://schemas.microsoft.com/office/drawing/2014/main" id="{45040042-11BC-CE4F-8A6C-B8B99A49C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9790" y="3402995"/>
            <a:ext cx="22397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</a:rPr>
              <a:t>dióxido de </a:t>
            </a:r>
            <a:r>
              <a:rPr lang="es-ES" sz="2000" dirty="0" err="1">
                <a:solidFill>
                  <a:srgbClr val="011893"/>
                </a:solidFill>
              </a:rPr>
              <a:t>disodio</a:t>
            </a:r>
            <a:endParaRPr lang="es-ES" sz="2000" dirty="0">
              <a:solidFill>
                <a:srgbClr val="011893"/>
              </a:solidFill>
            </a:endParaRPr>
          </a:p>
        </p:txBody>
      </p:sp>
      <p:sp>
        <p:nvSpPr>
          <p:cNvPr id="19" name="14 CuadroTexto">
            <a:extLst>
              <a:ext uri="{FF2B5EF4-FFF2-40B4-BE49-F238E27FC236}">
                <a16:creationId xmlns:a16="http://schemas.microsoft.com/office/drawing/2014/main" id="{54D31CBB-929A-4644-8B46-30C48FF8E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631" y="4202649"/>
            <a:ext cx="2786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</a:rPr>
              <a:t>dióxido de </a:t>
            </a:r>
            <a:r>
              <a:rPr lang="es-ES" sz="2000" dirty="0" err="1">
                <a:solidFill>
                  <a:srgbClr val="011893"/>
                </a:solidFill>
              </a:rPr>
              <a:t>dihidrógeno</a:t>
            </a:r>
            <a:endParaRPr lang="es-ES" sz="2000" dirty="0">
              <a:solidFill>
                <a:srgbClr val="011893"/>
              </a:solidFill>
            </a:endParaRPr>
          </a:p>
        </p:txBody>
      </p:sp>
      <p:sp>
        <p:nvSpPr>
          <p:cNvPr id="20" name="15 CuadroTexto">
            <a:extLst>
              <a:ext uri="{FF2B5EF4-FFF2-40B4-BE49-F238E27FC236}">
                <a16:creationId xmlns:a16="http://schemas.microsoft.com/office/drawing/2014/main" id="{FFB16FD4-679A-914A-BE80-9A9881FAD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8338" y="5065143"/>
            <a:ext cx="20826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</a:rPr>
              <a:t>dióxido de calcio</a:t>
            </a:r>
          </a:p>
        </p:txBody>
      </p:sp>
      <p:sp>
        <p:nvSpPr>
          <p:cNvPr id="21" name="16 CuadroTexto">
            <a:extLst>
              <a:ext uri="{FF2B5EF4-FFF2-40B4-BE49-F238E27FC236}">
                <a16:creationId xmlns:a16="http://schemas.microsoft.com/office/drawing/2014/main" id="{F0B36B37-4458-DE4D-BC14-4FCB0A41A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4368" y="5864231"/>
            <a:ext cx="2066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</a:rPr>
              <a:t>dióxido de cobre</a:t>
            </a:r>
          </a:p>
        </p:txBody>
      </p:sp>
    </p:spTree>
    <p:extLst>
      <p:ext uri="{BB962C8B-B14F-4D97-AF65-F5344CB8AC3E}">
        <p14:creationId xmlns:p14="http://schemas.microsoft.com/office/powerpoint/2010/main" val="3375088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59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A94220F8-2F45-0E4C-9A3D-BA020BCB6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0453"/>
              </p:ext>
            </p:extLst>
          </p:nvPr>
        </p:nvGraphicFramePr>
        <p:xfrm>
          <a:off x="309562" y="1377012"/>
          <a:ext cx="11572875" cy="4954096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KOH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Al(OH)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Fe(OH)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Fe(OH)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641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245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6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271446E-2E0F-7043-A7D2-9C675E82D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4221163"/>
            <a:ext cx="176202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s-ES" sz="32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32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H</a:t>
            </a:r>
            <a:r>
              <a:rPr lang="es-ES" sz="3200" baseline="-25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32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</a:t>
            </a:r>
            <a:r>
              <a:rPr lang="es-ES" sz="3200" baseline="-25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endParaRPr lang="es-ES" sz="3200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58690C4A-7485-204C-9724-955E33176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804" y="383244"/>
            <a:ext cx="8728666" cy="143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ES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Subíndices</a:t>
            </a: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son los valores numéricos colocados en la parte inferior derecha de los símbolos y multiplican sólo al elemento al cual pertenece.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344E0AAC-FDBB-0C40-8C53-CA6BEA8A3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804" y="2052931"/>
            <a:ext cx="8728667" cy="190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Coeficiente</a:t>
            </a: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un número que no pertenece a la fórmula propiamente tal, pero se coloca delante de ella cuando se realiza la igualación de la ecuación química. Este número multiplica a todos los elementos que forman la molécula.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4F9E9F15-13DF-0347-9C81-F24E9DE04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5437188"/>
            <a:ext cx="8909050" cy="51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ES" sz="2000" b="1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Cuando el subíndice es 1 </a:t>
            </a:r>
            <a:r>
              <a:rPr lang="es-ES" sz="2000" b="1" i="1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</a:t>
            </a:r>
            <a:r>
              <a:rPr lang="es-ES" sz="2000" b="1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se escribe en la fórmula del compuesto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78284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60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EC676997-0B33-EE44-800C-21315D6B0CDB}"/>
              </a:ext>
            </a:extLst>
          </p:cNvPr>
          <p:cNvGraphicFramePr>
            <a:graphicFrameLocks noGrp="1"/>
          </p:cNvGraphicFramePr>
          <p:nvPr/>
        </p:nvGraphicFramePr>
        <p:xfrm>
          <a:off x="309562" y="1377012"/>
          <a:ext cx="11572875" cy="4954096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KOH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Al(OH)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Fe(OH)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Fe(OH)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641410"/>
                  </a:ext>
                </a:extLst>
              </a:tr>
            </a:tbl>
          </a:graphicData>
        </a:graphic>
      </p:graphicFrame>
      <p:sp>
        <p:nvSpPr>
          <p:cNvPr id="6" name="2 CuadroTexto">
            <a:extLst>
              <a:ext uri="{FF2B5EF4-FFF2-40B4-BE49-F238E27FC236}">
                <a16:creationId xmlns:a16="http://schemas.microsoft.com/office/drawing/2014/main" id="{C88ACD04-9872-864A-8BF4-FDFBB66A1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2077" y="3235664"/>
            <a:ext cx="27767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de potasio</a:t>
            </a:r>
          </a:p>
        </p:txBody>
      </p:sp>
      <p:sp>
        <p:nvSpPr>
          <p:cNvPr id="7" name="3 CuadroTexto">
            <a:extLst>
              <a:ext uri="{FF2B5EF4-FFF2-40B4-BE49-F238E27FC236}">
                <a16:creationId xmlns:a16="http://schemas.microsoft.com/office/drawing/2014/main" id="{7F903925-56AD-B542-8690-2FC19C9E7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5510" y="3219783"/>
            <a:ext cx="2521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potásico</a:t>
            </a:r>
          </a:p>
        </p:txBody>
      </p:sp>
      <p:sp>
        <p:nvSpPr>
          <p:cNvPr id="8" name="4 CuadroTexto">
            <a:extLst>
              <a:ext uri="{FF2B5EF4-FFF2-40B4-BE49-F238E27FC236}">
                <a16:creationId xmlns:a16="http://schemas.microsoft.com/office/drawing/2014/main" id="{85A6B9F3-185E-064E-BB3C-22A24BDEC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4080" y="3291643"/>
            <a:ext cx="27767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de potasio</a:t>
            </a:r>
          </a:p>
        </p:txBody>
      </p:sp>
      <p:sp>
        <p:nvSpPr>
          <p:cNvPr id="9" name="5 CuadroTexto">
            <a:extLst>
              <a:ext uri="{FF2B5EF4-FFF2-40B4-BE49-F238E27FC236}">
                <a16:creationId xmlns:a16="http://schemas.microsoft.com/office/drawing/2014/main" id="{B4D5C2D9-0D75-2D40-B310-0BD1BC28C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3530" y="4149873"/>
            <a:ext cx="29338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de aluminio</a:t>
            </a:r>
          </a:p>
        </p:txBody>
      </p:sp>
      <p:sp>
        <p:nvSpPr>
          <p:cNvPr id="10" name="6 CuadroTexto">
            <a:extLst>
              <a:ext uri="{FF2B5EF4-FFF2-40B4-BE49-F238E27FC236}">
                <a16:creationId xmlns:a16="http://schemas.microsoft.com/office/drawing/2014/main" id="{A8A3B635-C1D3-F64A-9896-58B5AF7D0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0576" y="4167662"/>
            <a:ext cx="26789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</a:t>
            </a:r>
            <a:r>
              <a:rPr lang="es-ES" sz="2000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alumínico</a:t>
            </a:r>
            <a:endParaRPr lang="es-ES"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7 CuadroTexto">
            <a:extLst>
              <a:ext uri="{FF2B5EF4-FFF2-40B4-BE49-F238E27FC236}">
                <a16:creationId xmlns:a16="http://schemas.microsoft.com/office/drawing/2014/main" id="{F50491D6-AA17-324E-AED7-A6DED95F7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0325" y="4073220"/>
            <a:ext cx="32079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trihidróxido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aluminio</a:t>
            </a:r>
          </a:p>
        </p:txBody>
      </p:sp>
      <p:sp>
        <p:nvSpPr>
          <p:cNvPr id="13" name="8 CuadroTexto">
            <a:extLst>
              <a:ext uri="{FF2B5EF4-FFF2-40B4-BE49-F238E27FC236}">
                <a16:creationId xmlns:a16="http://schemas.microsoft.com/office/drawing/2014/main" id="{1835FD7D-52C7-F343-A3B5-1ED80F206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80" y="4953882"/>
            <a:ext cx="299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de hierro (II)</a:t>
            </a:r>
          </a:p>
        </p:txBody>
      </p:sp>
      <p:sp>
        <p:nvSpPr>
          <p:cNvPr id="14" name="9 CuadroTexto">
            <a:extLst>
              <a:ext uri="{FF2B5EF4-FFF2-40B4-BE49-F238E27FC236}">
                <a16:creationId xmlns:a16="http://schemas.microsoft.com/office/drawing/2014/main" id="{5524BAA0-170A-DF4B-BDB5-68E3C162D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1067" y="4919017"/>
            <a:ext cx="23631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ferroso</a:t>
            </a:r>
          </a:p>
        </p:txBody>
      </p:sp>
      <p:sp>
        <p:nvSpPr>
          <p:cNvPr id="15" name="10 CuadroTexto">
            <a:extLst>
              <a:ext uri="{FF2B5EF4-FFF2-40B4-BE49-F238E27FC236}">
                <a16:creationId xmlns:a16="http://schemas.microsoft.com/office/drawing/2014/main" id="{A21DFB62-DCBE-514A-A091-ADA5776C8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0325" y="4909279"/>
            <a:ext cx="28344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dihidróxido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hierro</a:t>
            </a:r>
          </a:p>
        </p:txBody>
      </p:sp>
      <p:sp>
        <p:nvSpPr>
          <p:cNvPr id="16" name="11 CuadroTexto">
            <a:extLst>
              <a:ext uri="{FF2B5EF4-FFF2-40B4-BE49-F238E27FC236}">
                <a16:creationId xmlns:a16="http://schemas.microsoft.com/office/drawing/2014/main" id="{A767958F-041C-ED49-BBF1-8EB16A5C3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80" y="5723026"/>
            <a:ext cx="30684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de hierro (III)</a:t>
            </a:r>
          </a:p>
        </p:txBody>
      </p:sp>
      <p:sp>
        <p:nvSpPr>
          <p:cNvPr id="17" name="12 CuadroTexto">
            <a:extLst>
              <a:ext uri="{FF2B5EF4-FFF2-40B4-BE49-F238E27FC236}">
                <a16:creationId xmlns:a16="http://schemas.microsoft.com/office/drawing/2014/main" id="{C868BFD9-5EC4-434D-B2A6-25B3E63AD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6468" y="5777291"/>
            <a:ext cx="22797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férrico</a:t>
            </a:r>
          </a:p>
        </p:txBody>
      </p:sp>
      <p:sp>
        <p:nvSpPr>
          <p:cNvPr id="18" name="13 CuadroTexto">
            <a:extLst>
              <a:ext uri="{FF2B5EF4-FFF2-40B4-BE49-F238E27FC236}">
                <a16:creationId xmlns:a16="http://schemas.microsoft.com/office/drawing/2014/main" id="{63A0763D-F3A8-684A-B825-401804A2B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1853" y="5745338"/>
            <a:ext cx="28729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trihidróxido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hierro</a:t>
            </a:r>
          </a:p>
        </p:txBody>
      </p:sp>
    </p:spTree>
    <p:extLst>
      <p:ext uri="{BB962C8B-B14F-4D97-AF65-F5344CB8AC3E}">
        <p14:creationId xmlns:p14="http://schemas.microsoft.com/office/powerpoint/2010/main" val="40394449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61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550A6A64-9B6F-5B45-B5FC-FE6E702C859E}"/>
              </a:ext>
            </a:extLst>
          </p:cNvPr>
          <p:cNvGraphicFramePr>
            <a:graphicFrameLocks noGrp="1"/>
          </p:cNvGraphicFramePr>
          <p:nvPr/>
        </p:nvGraphicFramePr>
        <p:xfrm>
          <a:off x="166685" y="676918"/>
          <a:ext cx="11572875" cy="5779103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HNO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HNO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641410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43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2332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62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CA1000B1-D0DB-9A43-AD7E-02BB7A6F2FFC}"/>
              </a:ext>
            </a:extLst>
          </p:cNvPr>
          <p:cNvGraphicFramePr>
            <a:graphicFrameLocks noGrp="1"/>
          </p:cNvGraphicFramePr>
          <p:nvPr/>
        </p:nvGraphicFramePr>
        <p:xfrm>
          <a:off x="166685" y="676918"/>
          <a:ext cx="11572875" cy="5779103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HNO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HNO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641410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43157"/>
                  </a:ext>
                </a:extLst>
              </a:tr>
            </a:tbl>
          </a:graphicData>
        </a:graphic>
      </p:graphicFrame>
      <p:sp>
        <p:nvSpPr>
          <p:cNvPr id="6" name="2 CuadroTexto">
            <a:extLst>
              <a:ext uri="{FF2B5EF4-FFF2-40B4-BE49-F238E27FC236}">
                <a16:creationId xmlns:a16="http://schemas.microsoft.com/office/drawing/2014/main" id="{5B74E756-7ED5-2041-873D-B43A66AC7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0481" y="2520017"/>
            <a:ext cx="22968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ácido sulfuroso</a:t>
            </a:r>
          </a:p>
        </p:txBody>
      </p:sp>
      <p:sp>
        <p:nvSpPr>
          <p:cNvPr id="7" name="3 CuadroTexto">
            <a:extLst>
              <a:ext uri="{FF2B5EF4-FFF2-40B4-BE49-F238E27FC236}">
                <a16:creationId xmlns:a16="http://schemas.microsoft.com/office/drawing/2014/main" id="{9D637731-33A7-344C-AE4A-C4362FD00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6" y="2435817"/>
            <a:ext cx="199606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sulfato (IV) de hidrógeno </a:t>
            </a:r>
          </a:p>
        </p:txBody>
      </p:sp>
      <p:sp>
        <p:nvSpPr>
          <p:cNvPr id="8" name="4 CuadroTexto">
            <a:extLst>
              <a:ext uri="{FF2B5EF4-FFF2-40B4-BE49-F238E27FC236}">
                <a16:creationId xmlns:a16="http://schemas.microsoft.com/office/drawing/2014/main" id="{70FD7022-161E-E242-B91C-E620A1CE6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0481" y="3387678"/>
            <a:ext cx="2015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ácido sulfúrico</a:t>
            </a:r>
          </a:p>
        </p:txBody>
      </p:sp>
      <p:sp>
        <p:nvSpPr>
          <p:cNvPr id="9" name="5 CuadroTexto">
            <a:extLst>
              <a:ext uri="{FF2B5EF4-FFF2-40B4-BE49-F238E27FC236}">
                <a16:creationId xmlns:a16="http://schemas.microsoft.com/office/drawing/2014/main" id="{7155420A-1F85-CB4E-981D-2913520D7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5665" y="4214537"/>
            <a:ext cx="18101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ácido nitroso</a:t>
            </a:r>
          </a:p>
        </p:txBody>
      </p:sp>
      <p:sp>
        <p:nvSpPr>
          <p:cNvPr id="10" name="6 CuadroTexto">
            <a:extLst>
              <a:ext uri="{FF2B5EF4-FFF2-40B4-BE49-F238E27FC236}">
                <a16:creationId xmlns:a16="http://schemas.microsoft.com/office/drawing/2014/main" id="{F6E8AC3E-8FFD-B14B-B85A-3AF603866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5665" y="5084627"/>
            <a:ext cx="17267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ácido nítrico</a:t>
            </a:r>
          </a:p>
        </p:txBody>
      </p:sp>
      <p:sp>
        <p:nvSpPr>
          <p:cNvPr id="12" name="7 CuadroTexto">
            <a:extLst>
              <a:ext uri="{FF2B5EF4-FFF2-40B4-BE49-F238E27FC236}">
                <a16:creationId xmlns:a16="http://schemas.microsoft.com/office/drawing/2014/main" id="{FE47B49F-AF03-294F-855B-80992B167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0481" y="5869015"/>
            <a:ext cx="21483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ácido carbónico</a:t>
            </a:r>
          </a:p>
        </p:txBody>
      </p:sp>
      <p:sp>
        <p:nvSpPr>
          <p:cNvPr id="13" name="8 CuadroTexto">
            <a:extLst>
              <a:ext uri="{FF2B5EF4-FFF2-40B4-BE49-F238E27FC236}">
                <a16:creationId xmlns:a16="http://schemas.microsoft.com/office/drawing/2014/main" id="{931E486C-E7B5-2348-BC24-F4D23FF20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978" y="3212526"/>
            <a:ext cx="199605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sulfato (VI) de </a:t>
            </a:r>
          </a:p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hidrógeno</a:t>
            </a:r>
          </a:p>
        </p:txBody>
      </p:sp>
      <p:sp>
        <p:nvSpPr>
          <p:cNvPr id="14" name="9 CuadroTexto">
            <a:extLst>
              <a:ext uri="{FF2B5EF4-FFF2-40B4-BE49-F238E27FC236}">
                <a16:creationId xmlns:a16="http://schemas.microsoft.com/office/drawing/2014/main" id="{9958B26E-1C4F-7047-AD60-E6D2DD3DC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6132" y="2384444"/>
            <a:ext cx="30003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trioxosulfato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(IV) de hidrógeno</a:t>
            </a:r>
          </a:p>
        </p:txBody>
      </p:sp>
      <p:sp>
        <p:nvSpPr>
          <p:cNvPr id="15" name="10 CuadroTexto">
            <a:extLst>
              <a:ext uri="{FF2B5EF4-FFF2-40B4-BE49-F238E27FC236}">
                <a16:creationId xmlns:a16="http://schemas.microsoft.com/office/drawing/2014/main" id="{33661B5F-7EC5-424C-9A2D-D27140AE1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1145" y="3212526"/>
            <a:ext cx="310753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tetraoxosulfato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(VI) de hidrógeno</a:t>
            </a:r>
          </a:p>
        </p:txBody>
      </p:sp>
      <p:sp>
        <p:nvSpPr>
          <p:cNvPr id="16" name="11 CuadroTexto">
            <a:extLst>
              <a:ext uri="{FF2B5EF4-FFF2-40B4-BE49-F238E27FC236}">
                <a16:creationId xmlns:a16="http://schemas.microsoft.com/office/drawing/2014/main" id="{9FB8C05F-96C6-D747-9712-E5A564B66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5" y="4009168"/>
            <a:ext cx="186781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nitrato (III) de</a:t>
            </a:r>
          </a:p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hidrógeno</a:t>
            </a:r>
          </a:p>
        </p:txBody>
      </p:sp>
      <p:sp>
        <p:nvSpPr>
          <p:cNvPr id="17" name="12 CuadroTexto">
            <a:extLst>
              <a:ext uri="{FF2B5EF4-FFF2-40B4-BE49-F238E27FC236}">
                <a16:creationId xmlns:a16="http://schemas.microsoft.com/office/drawing/2014/main" id="{3507FD4A-88BB-EC47-AB64-E74E9A490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6315" y="4070723"/>
            <a:ext cx="28575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dioxonitrato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(III) de hidrógeno</a:t>
            </a:r>
          </a:p>
        </p:txBody>
      </p:sp>
      <p:sp>
        <p:nvSpPr>
          <p:cNvPr id="18" name="13 CuadroTexto">
            <a:extLst>
              <a:ext uri="{FF2B5EF4-FFF2-40B4-BE49-F238E27FC236}">
                <a16:creationId xmlns:a16="http://schemas.microsoft.com/office/drawing/2014/main" id="{AC8D5841-A4AD-9144-B115-49C5C2058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5" y="4891810"/>
            <a:ext cx="189667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nitrato (V) de </a:t>
            </a:r>
          </a:p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hidrógeno</a:t>
            </a:r>
          </a:p>
        </p:txBody>
      </p:sp>
      <p:sp>
        <p:nvSpPr>
          <p:cNvPr id="19" name="14 CuadroTexto">
            <a:extLst>
              <a:ext uri="{FF2B5EF4-FFF2-40B4-BE49-F238E27FC236}">
                <a16:creationId xmlns:a16="http://schemas.microsoft.com/office/drawing/2014/main" id="{0968FA39-0285-DD44-9134-32138D81B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6315" y="4891810"/>
            <a:ext cx="28575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trioxonitrato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(V) de hidrógeno</a:t>
            </a:r>
          </a:p>
        </p:txBody>
      </p:sp>
      <p:sp>
        <p:nvSpPr>
          <p:cNvPr id="20" name="15 CuadroTexto">
            <a:extLst>
              <a:ext uri="{FF2B5EF4-FFF2-40B4-BE49-F238E27FC236}">
                <a16:creationId xmlns:a16="http://schemas.microsoft.com/office/drawing/2014/main" id="{3BE21B1F-4DFB-284F-9748-203018C78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5852" y="5712897"/>
            <a:ext cx="239200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carbonato (IV) de </a:t>
            </a:r>
          </a:p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hidrógeno</a:t>
            </a:r>
          </a:p>
        </p:txBody>
      </p:sp>
      <p:sp>
        <p:nvSpPr>
          <p:cNvPr id="21" name="16 CuadroTexto">
            <a:extLst>
              <a:ext uri="{FF2B5EF4-FFF2-40B4-BE49-F238E27FC236}">
                <a16:creationId xmlns:a16="http://schemas.microsoft.com/office/drawing/2014/main" id="{33A5D20B-2F0C-D545-8FBA-9BF034E0B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6315" y="5712897"/>
            <a:ext cx="314324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trioxocarbonato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(IV) de hidrógeno</a:t>
            </a:r>
          </a:p>
        </p:txBody>
      </p:sp>
    </p:spTree>
    <p:extLst>
      <p:ext uri="{BB962C8B-B14F-4D97-AF65-F5344CB8AC3E}">
        <p14:creationId xmlns:p14="http://schemas.microsoft.com/office/powerpoint/2010/main" val="29230996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63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880B1048-BE8A-0946-B01E-2C4B96A6C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618289"/>
              </p:ext>
            </p:extLst>
          </p:nvPr>
        </p:nvGraphicFramePr>
        <p:xfrm>
          <a:off x="309562" y="1377012"/>
          <a:ext cx="11572875" cy="4129089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NaHCO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Fe(HSO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4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)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NaHSO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458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64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E6BBBC31-8FD2-E248-9ACC-C150820FB610}"/>
              </a:ext>
            </a:extLst>
          </p:cNvPr>
          <p:cNvGraphicFramePr>
            <a:graphicFrameLocks noGrp="1"/>
          </p:cNvGraphicFramePr>
          <p:nvPr/>
        </p:nvGraphicFramePr>
        <p:xfrm>
          <a:off x="309562" y="1377012"/>
          <a:ext cx="11572875" cy="4129089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NaHCO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Fe(HSO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4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)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NaHSO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2 CuadroTexto">
            <a:extLst>
              <a:ext uri="{FF2B5EF4-FFF2-40B4-BE49-F238E27FC236}">
                <a16:creationId xmlns:a16="http://schemas.microsoft.com/office/drawing/2014/main" id="{CAC9427C-B24E-7441-A4B2-0D8D990B3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8614" y="3105638"/>
            <a:ext cx="278954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hidrógenocarbonato</a:t>
            </a: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 sodio</a:t>
            </a:r>
            <a:endParaRPr lang="es-CL" sz="20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3 CuadroTexto">
            <a:extLst>
              <a:ext uri="{FF2B5EF4-FFF2-40B4-BE49-F238E27FC236}">
                <a16:creationId xmlns:a16="http://schemas.microsoft.com/office/drawing/2014/main" id="{7EC411BD-97E2-B240-92AD-1D6387DB8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3149" y="3110049"/>
            <a:ext cx="27860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carbonato ácido sódico</a:t>
            </a:r>
            <a:endParaRPr lang="es-CL" sz="2000" b="1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4 CuadroTexto">
            <a:extLst>
              <a:ext uri="{FF2B5EF4-FFF2-40B4-BE49-F238E27FC236}">
                <a16:creationId xmlns:a16="http://schemas.microsoft.com/office/drawing/2014/main" id="{7DAA106C-7EB3-4C49-8EF3-6A075D9F7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8304" y="3921148"/>
            <a:ext cx="245586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hidrógenosulfato</a:t>
            </a: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 hierro (III)</a:t>
            </a:r>
            <a:endParaRPr lang="es-CL" sz="20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9" name="5 CuadroTexto">
            <a:extLst>
              <a:ext uri="{FF2B5EF4-FFF2-40B4-BE49-F238E27FC236}">
                <a16:creationId xmlns:a16="http://schemas.microsoft.com/office/drawing/2014/main" id="{A02C5635-7506-C941-A50E-2CDCC110F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3360" y="3949356"/>
            <a:ext cx="25876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sulfato ácido férrico</a:t>
            </a:r>
            <a:endParaRPr lang="es-CL" sz="2000" b="1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0" name="6 CuadroTexto">
            <a:extLst>
              <a:ext uri="{FF2B5EF4-FFF2-40B4-BE49-F238E27FC236}">
                <a16:creationId xmlns:a16="http://schemas.microsoft.com/office/drawing/2014/main" id="{57E30847-888C-434D-805F-AE47579B8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9436" y="4758023"/>
            <a:ext cx="23936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s-ES" sz="2000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hidrógenosulfato</a:t>
            </a: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pPr algn="ctr"/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 sodio</a:t>
            </a:r>
            <a:endParaRPr lang="es-CL" sz="20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7 CuadroTexto">
            <a:extLst>
              <a:ext uri="{FF2B5EF4-FFF2-40B4-BE49-F238E27FC236}">
                <a16:creationId xmlns:a16="http://schemas.microsoft.com/office/drawing/2014/main" id="{A759F2BB-D9E1-F645-BEFB-FAA2EBAB4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2047" y="4911911"/>
            <a:ext cx="26789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sulfato ácido sódico</a:t>
            </a:r>
            <a:endParaRPr lang="es-CL" sz="2000" b="1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3" name="8 CuadroTexto">
            <a:extLst>
              <a:ext uri="{FF2B5EF4-FFF2-40B4-BE49-F238E27FC236}">
                <a16:creationId xmlns:a16="http://schemas.microsoft.com/office/drawing/2014/main" id="{CD6B0AAE-4A1B-E746-9388-9FE247F96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8400" y="3186119"/>
            <a:ext cx="28575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hidrógenocarbonato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(IV) de sodio</a:t>
            </a:r>
            <a:endParaRPr lang="es-CL" sz="2000" b="1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4" name="9 CuadroTexto">
            <a:extLst>
              <a:ext uri="{FF2B5EF4-FFF2-40B4-BE49-F238E27FC236}">
                <a16:creationId xmlns:a16="http://schemas.microsoft.com/office/drawing/2014/main" id="{22F6B510-9F42-EC41-8C5A-13323304C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3344" y="3887801"/>
            <a:ext cx="288412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hidrógenosulfato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(VI) </a:t>
            </a:r>
          </a:p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 hierro (III)</a:t>
            </a:r>
            <a:endParaRPr lang="es-CL" sz="2000" b="1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5" name="10 CuadroTexto">
            <a:extLst>
              <a:ext uri="{FF2B5EF4-FFF2-40B4-BE49-F238E27FC236}">
                <a16:creationId xmlns:a16="http://schemas.microsoft.com/office/drawing/2014/main" id="{103D113B-565F-DC4A-B5BF-171BB4ADD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5088" y="4789770"/>
            <a:ext cx="288412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hidrógenosulfato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(VI) </a:t>
            </a:r>
          </a:p>
          <a:p>
            <a:pPr algn="ctr"/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 sodio</a:t>
            </a:r>
            <a:endParaRPr lang="es-CL" sz="2000" b="1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961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65</a:t>
            </a:fld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6684" y="1426351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48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00000000-1234-1234-1234-123412341234}" type="slidenum">
              <a:rPr lang="es-CL" smtClean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>
                <a:lnSpc>
                  <a:spcPct val="150000"/>
                </a:lnSpc>
              </a:pPr>
              <a:t>7</a:t>
            </a:fld>
            <a:endParaRPr lang="es-CL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60016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lnSpc>
                <a:spcPct val="150000"/>
              </a:lnSpc>
              <a:defRPr/>
            </a:pPr>
            <a:endParaRPr lang="es-CL" sz="24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pSp>
        <p:nvGrpSpPr>
          <p:cNvPr id="5" name="Group 13">
            <a:extLst>
              <a:ext uri="{FF2B5EF4-FFF2-40B4-BE49-F238E27FC236}">
                <a16:creationId xmlns:a16="http://schemas.microsoft.com/office/drawing/2014/main" id="{B0E84A9E-159D-824B-A8C7-A26757B3DE26}"/>
              </a:ext>
            </a:extLst>
          </p:cNvPr>
          <p:cNvGrpSpPr>
            <a:grpSpLocks/>
          </p:cNvGrpSpPr>
          <p:nvPr/>
        </p:nvGrpSpPr>
        <p:grpSpPr bwMode="auto">
          <a:xfrm>
            <a:off x="2562860" y="5387406"/>
            <a:ext cx="6562726" cy="557213"/>
            <a:chOff x="659" y="3203"/>
            <a:chExt cx="4134" cy="351"/>
          </a:xfrm>
        </p:grpSpPr>
        <p:sp>
          <p:nvSpPr>
            <p:cNvPr id="6" name="Rectangle 14">
              <a:extLst>
                <a:ext uri="{FF2B5EF4-FFF2-40B4-BE49-F238E27FC236}">
                  <a16:creationId xmlns:a16="http://schemas.microsoft.com/office/drawing/2014/main" id="{08DD0356-69B2-7144-842C-FDC9C12F2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1" y="3228"/>
              <a:ext cx="1562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es-ES" sz="3200" dirty="0">
                  <a:solidFill>
                    <a:srgbClr val="FF2F92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C    +    D</a:t>
              </a:r>
            </a:p>
          </p:txBody>
        </p:sp>
        <p:sp>
          <p:nvSpPr>
            <p:cNvPr id="7" name="Rectangle 15">
              <a:extLst>
                <a:ext uri="{FF2B5EF4-FFF2-40B4-BE49-F238E27FC236}">
                  <a16:creationId xmlns:a16="http://schemas.microsoft.com/office/drawing/2014/main" id="{B06CD917-4FBD-B34D-9F98-3D713020B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3203"/>
              <a:ext cx="1813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es-ES" sz="3200" dirty="0">
                  <a:solidFill>
                    <a:srgbClr val="008000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A    +    B</a:t>
              </a:r>
            </a:p>
          </p:txBody>
        </p:sp>
        <p:sp>
          <p:nvSpPr>
            <p:cNvPr id="8" name="Line 16">
              <a:extLst>
                <a:ext uri="{FF2B5EF4-FFF2-40B4-BE49-F238E27FC236}">
                  <a16:creationId xmlns:a16="http://schemas.microsoft.com/office/drawing/2014/main" id="{9858A38E-3F49-E94D-A4B5-CE4DBCC9CC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3468"/>
              <a:ext cx="528" cy="0"/>
            </a:xfrm>
            <a:prstGeom prst="line">
              <a:avLst/>
            </a:prstGeom>
            <a:noFill/>
            <a:ln w="55000" cmpd="thickThin">
              <a:solidFill>
                <a:srgbClr val="39639D"/>
              </a:solidFill>
              <a:round/>
              <a:headEnd/>
              <a:tailEnd type="triangle" w="med" len="med"/>
            </a:ln>
            <a:effectLst>
              <a:outerShdw blurRad="63500" dist="38100" dir="5400000" rotWithShape="0">
                <a:srgbClr val="000000">
                  <a:alpha val="34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es-ES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</p:grpSp>
      <p:sp>
        <p:nvSpPr>
          <p:cNvPr id="9" name="Line 2">
            <a:extLst>
              <a:ext uri="{FF2B5EF4-FFF2-40B4-BE49-F238E27FC236}">
                <a16:creationId xmlns:a16="http://schemas.microsoft.com/office/drawing/2014/main" id="{886B2D7C-9732-C840-87DA-1EFEA3A772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5513" y="5475288"/>
            <a:ext cx="1944687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285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</a:pPr>
            <a:endParaRPr lang="es-ES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0" name="Line 3">
            <a:extLst>
              <a:ext uri="{FF2B5EF4-FFF2-40B4-BE49-F238E27FC236}">
                <a16:creationId xmlns:a16="http://schemas.microsoft.com/office/drawing/2014/main" id="{B92C1C21-8F4B-6D4E-BFEF-D6FD54EDAD7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5513" y="5992813"/>
            <a:ext cx="1944687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285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</a:pPr>
            <a:endParaRPr lang="es-ES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Line 4">
            <a:extLst>
              <a:ext uri="{FF2B5EF4-FFF2-40B4-BE49-F238E27FC236}">
                <a16:creationId xmlns:a16="http://schemas.microsoft.com/office/drawing/2014/main" id="{AC8361FB-21C6-004D-B70C-1A4D711EDEE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5513" y="5475288"/>
            <a:ext cx="0" cy="5175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285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</a:pPr>
            <a:endParaRPr lang="es-ES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3" name="Line 5">
            <a:extLst>
              <a:ext uri="{FF2B5EF4-FFF2-40B4-BE49-F238E27FC236}">
                <a16:creationId xmlns:a16="http://schemas.microsoft.com/office/drawing/2014/main" id="{C3AB6AC2-4E70-5F4E-A62A-97BB7E835614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5475288"/>
            <a:ext cx="0" cy="5175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285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</a:pPr>
            <a:endParaRPr lang="es-ES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4" name="Line 7">
            <a:extLst>
              <a:ext uri="{FF2B5EF4-FFF2-40B4-BE49-F238E27FC236}">
                <a16:creationId xmlns:a16="http://schemas.microsoft.com/office/drawing/2014/main" id="{B4D1FB75-8D3C-D942-A365-5D5DE453BFD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0200" y="5992813"/>
            <a:ext cx="6477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285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</a:pPr>
            <a:endParaRPr lang="es-ES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5" name="Line 8">
            <a:extLst>
              <a:ext uri="{FF2B5EF4-FFF2-40B4-BE49-F238E27FC236}">
                <a16:creationId xmlns:a16="http://schemas.microsoft.com/office/drawing/2014/main" id="{E25E22FE-1258-F542-B639-F0598DBC14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4510" y="5585696"/>
            <a:ext cx="1944686" cy="127223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285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</a:pPr>
            <a:endParaRPr lang="es-ES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7" name="Line 9">
            <a:extLst>
              <a:ext uri="{FF2B5EF4-FFF2-40B4-BE49-F238E27FC236}">
                <a16:creationId xmlns:a16="http://schemas.microsoft.com/office/drawing/2014/main" id="{B2EFDD8A-8CD3-8648-AD8B-C76E6B5D1B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7900" y="5992813"/>
            <a:ext cx="28321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285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</a:pPr>
            <a:endParaRPr lang="es-ES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Text Box 10">
            <a:extLst>
              <a:ext uri="{FF2B5EF4-FFF2-40B4-BE49-F238E27FC236}">
                <a16:creationId xmlns:a16="http://schemas.microsoft.com/office/drawing/2014/main" id="{05A5B819-CCE3-EB41-8DC9-517FC92A1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768" y="264129"/>
            <a:ext cx="9642715" cy="143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ES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Reacción química</a:t>
            </a: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la interacción que se produce entre las diferentes sustancias, de modo que se transforman en otras sustancias con propiedades diferentes.</a:t>
            </a:r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9F4A7F24-E7C1-5549-92F9-56BF25138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769" y="1902435"/>
            <a:ext cx="9642714" cy="328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Ecuación química</a:t>
            </a: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la representación grafica de una reacción química. En una ecuación química se distinguen dos miembros separados por una flecha que significa </a:t>
            </a:r>
            <a:r>
              <a:rPr lang="ja-JP" altLang="es-ES" sz="200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“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equivalente a</a:t>
            </a:r>
            <a:r>
              <a:rPr lang="ja-JP" altLang="es-ES" sz="200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”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 En el primer miembro se tiene los reactantes o sustancias reaccionantes y en el segundo miembro a los productos o sustancias resultantes. En toda ecuación química el número de átomos de cada elemento debe ser el mismo en ambos miembros, lo que se logra igualando o balanceando la ecuación.</a:t>
            </a:r>
          </a:p>
        </p:txBody>
      </p:sp>
      <p:sp>
        <p:nvSpPr>
          <p:cNvPr id="20" name="Text Box 12">
            <a:extLst>
              <a:ext uri="{FF2B5EF4-FFF2-40B4-BE49-F238E27FC236}">
                <a16:creationId xmlns:a16="http://schemas.microsoft.com/office/drawing/2014/main" id="{BFD31230-53CB-0F41-8292-1CE109BA6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8644" y="6075372"/>
            <a:ext cx="5477782" cy="51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Reactantes     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equivalente a</a:t>
            </a: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</a:t>
            </a: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Productos</a:t>
            </a:r>
          </a:p>
        </p:txBody>
      </p:sp>
    </p:spTree>
    <p:extLst>
      <p:ext uri="{BB962C8B-B14F-4D97-AF65-F5344CB8AC3E}">
        <p14:creationId xmlns:p14="http://schemas.microsoft.com/office/powerpoint/2010/main" val="360775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8</a:t>
            </a:fld>
            <a:endParaRPr lang="es-CL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60016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lnSpc>
                <a:spcPct val="150000"/>
              </a:lnSpc>
              <a:defRPr/>
            </a:pPr>
            <a:endParaRPr lang="es-CL" sz="24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D97EABC-A23F-A745-BDD3-E7CEE38BC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946" y="222398"/>
            <a:ext cx="8995584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ES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Valencia</a:t>
            </a: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la capacidad de un elemento para ganar, perder o compartir electrones.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DCFB271D-DAE3-5C4A-B789-ED75E6393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946" y="1410976"/>
            <a:ext cx="9391204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Número de oxidación</a:t>
            </a: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un número entero asignado a un elemento en un compuesto o un ion (Excepto el oxígeno en los superóxidos que es ½ -). 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2FC3D6C5-02AF-7A43-B9ED-88EA4CBBE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234" y="2759897"/>
            <a:ext cx="9707677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Informa los electrones de valencia efectivamente utilizados en un enlace y permite asignar un nombre espec</a:t>
            </a:r>
            <a:r>
              <a:rPr lang="es-ES_tradnl" altLang="ja-JP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MS PGothic" charset="0"/>
                <a:cs typeface="Lucida Sans Unicode" panose="020B0602030504020204" pitchFamily="34" charset="0"/>
              </a:rPr>
              <a:t>ífico a los compuestos.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MS PGothic" charset="0"/>
                <a:cs typeface="Lucida Sans Unicode" panose="020B0602030504020204" pitchFamily="34" charset="0"/>
              </a:rPr>
              <a:t>Puede ser un valor positivo, neutro o negativo.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43116B91-A75A-C84B-8E4F-BDA924ADD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8462" y="5248224"/>
            <a:ext cx="6371501" cy="4001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63500" dist="38100" dir="5400000" rotWithShape="0">
              <a:srgbClr val="000000">
                <a:alpha val="34999"/>
              </a:srgb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s-ES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Metales: </a:t>
            </a:r>
            <a:r>
              <a:rPr lang="es-ES" sz="20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Sólo pueden presentar valores positivos.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84E5804D-419A-664D-ADE5-890031D54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8462" y="5732584"/>
            <a:ext cx="6642969" cy="400110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miter lim="800000"/>
            <a:headEnd/>
            <a:tailEnd/>
          </a:ln>
          <a:effectLst>
            <a:outerShdw blurRad="63500" dist="38100" dir="5400000" rotWithShape="0">
              <a:srgbClr val="000000">
                <a:alpha val="34999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es-ES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 metales: </a:t>
            </a:r>
            <a:r>
              <a:rPr lang="es-ES" sz="20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Presentan valores positivos y negativos.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84C6ABB5-E60A-1648-B9A2-733758CC6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4174" y="6213046"/>
            <a:ext cx="5634111" cy="400110"/>
          </a:xfrm>
          <a:prstGeom prst="rect">
            <a:avLst/>
          </a:prstGeom>
          <a:solidFill>
            <a:srgbClr val="FF9300"/>
          </a:solidFill>
          <a:ln w="9525">
            <a:solidFill>
              <a:srgbClr val="FF9300"/>
            </a:solidFill>
            <a:miter lim="800000"/>
            <a:headEnd/>
            <a:tailEnd/>
          </a:ln>
          <a:effectLst>
            <a:outerShdw blurRad="63500" dist="38100" dir="5400000" rotWithShape="0">
              <a:srgbClr val="000000">
                <a:alpha val="34999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es-ES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Gases nobles: </a:t>
            </a:r>
            <a:r>
              <a:rPr lang="es-ES" sz="20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Presentan valores neutros.</a:t>
            </a:r>
          </a:p>
        </p:txBody>
      </p:sp>
      <p:graphicFrame>
        <p:nvGraphicFramePr>
          <p:cNvPr id="13" name="8 Tabla">
            <a:extLst>
              <a:ext uri="{FF2B5EF4-FFF2-40B4-BE49-F238E27FC236}">
                <a16:creationId xmlns:a16="http://schemas.microsoft.com/office/drawing/2014/main" id="{C692684B-F97F-A547-9066-D14314874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735295"/>
              </p:ext>
            </p:extLst>
          </p:nvPr>
        </p:nvGraphicFramePr>
        <p:xfrm>
          <a:off x="136234" y="4690393"/>
          <a:ext cx="4552504" cy="1903435"/>
        </p:xfrm>
        <a:graphic>
          <a:graphicData uri="http://schemas.openxmlformats.org/drawingml/2006/table">
            <a:tbl>
              <a:tblPr/>
              <a:tblGrid>
                <a:gridCol w="1119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9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6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Elemento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mic Sans MS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Símbolo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mic Sans MS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Estados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mic Sans MS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8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Hierro</a:t>
                      </a:r>
                      <a:endParaRPr kumimoji="0" lang="es-CL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Fe</a:t>
                      </a:r>
                      <a:endParaRPr kumimoji="0" lang="es-C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2+; 3+</a:t>
                      </a:r>
                      <a:endParaRPr kumimoji="0" lang="es-C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Cloro</a:t>
                      </a:r>
                      <a:endParaRPr kumimoji="0" lang="es-C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Cl</a:t>
                      </a:r>
                      <a:endParaRPr kumimoji="0" lang="es-C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1-; 1+; 3+; 5+; 7+</a:t>
                      </a:r>
                      <a:endParaRPr kumimoji="0" lang="es-C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Helio</a:t>
                      </a:r>
                      <a:endParaRPr kumimoji="0" lang="es-C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He</a:t>
                      </a:r>
                      <a:endParaRPr kumimoji="0" lang="es-C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0 </a:t>
                      </a:r>
                      <a:endParaRPr kumimoji="0" lang="es-C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927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9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9D6EE5CB-2860-0746-8608-D6AC521ACB0B}"/>
              </a:ext>
            </a:extLst>
          </p:cNvPr>
          <p:cNvSpPr txBox="1"/>
          <p:nvPr/>
        </p:nvSpPr>
        <p:spPr>
          <a:xfrm>
            <a:off x="266809" y="1187897"/>
            <a:ext cx="9514685" cy="4054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buFont typeface="Wingdings" charset="2"/>
              <a:buChar char="ü"/>
            </a:pP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los átomos aislados y neutros el estado de oxidación es cero (0). Es por ello que generalmente en sustancias en estado elemental los átomos están también en estado de oxidación igual a 0. </a:t>
            </a:r>
          </a:p>
          <a:p>
            <a:pPr algn="just">
              <a:lnSpc>
                <a:spcPct val="150000"/>
              </a:lnSpc>
            </a:pPr>
            <a:endParaRPr lang="es-MX" sz="2000" b="1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MX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Ejemplos: </a:t>
            </a: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un gas formado por átomos de helio todos los átomos de He se encuentran en estado de oxidación 0; así como en un trozo de plata metálica, todos los átomos de Ag también están en ese estado de oxidación.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4104F75-52BE-7549-A80A-B23729987995}"/>
              </a:ext>
            </a:extLst>
          </p:cNvPr>
          <p:cNvSpPr/>
          <p:nvPr/>
        </p:nvSpPr>
        <p:spPr>
          <a:xfrm>
            <a:off x="1224073" y="215237"/>
            <a:ext cx="76001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Reglas</a:t>
            </a:r>
            <a:r>
              <a:rPr lang="en-U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para </a:t>
            </a:r>
            <a:r>
              <a:rPr lang="en-U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Calcular</a:t>
            </a:r>
            <a:r>
              <a:rPr lang="en-U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Estados</a:t>
            </a:r>
            <a:r>
              <a:rPr lang="en-U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</a:t>
            </a:r>
            <a:r>
              <a:rPr lang="en-U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Oxidación</a:t>
            </a:r>
            <a:endParaRPr lang="en-US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856612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5769</TotalTime>
  <Words>3394</Words>
  <Application>Microsoft Macintosh PowerPoint</Application>
  <PresentationFormat>Panorámica</PresentationFormat>
  <Paragraphs>846</Paragraphs>
  <Slides>65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73" baseType="lpstr">
      <vt:lpstr>Arial</vt:lpstr>
      <vt:lpstr>Calibri</vt:lpstr>
      <vt:lpstr>Calibri Light</vt:lpstr>
      <vt:lpstr>Comic Sans MS</vt:lpstr>
      <vt:lpstr>Karla</vt:lpstr>
      <vt:lpstr>Lucida Sans Unicode</vt:lpstr>
      <vt:lpstr>Wingdings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Química General Ingeniería</dc:title>
  <dc:creator>Marlen  Gutierrez Cutino</dc:creator>
  <cp:lastModifiedBy>Marlen  Gutierrez Cutino</cp:lastModifiedBy>
  <cp:revision>117</cp:revision>
  <dcterms:created xsi:type="dcterms:W3CDTF">2020-03-19T23:47:38Z</dcterms:created>
  <dcterms:modified xsi:type="dcterms:W3CDTF">2020-04-03T19:17:10Z</dcterms:modified>
</cp:coreProperties>
</file>